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90" r:id="rId3"/>
    <p:sldId id="257" r:id="rId4"/>
    <p:sldId id="258" r:id="rId5"/>
    <p:sldId id="259" r:id="rId6"/>
    <p:sldId id="260" r:id="rId7"/>
    <p:sldId id="263" r:id="rId8"/>
    <p:sldId id="264" r:id="rId9"/>
    <p:sldId id="261" r:id="rId10"/>
    <p:sldId id="262" r:id="rId11"/>
    <p:sldId id="265" r:id="rId12"/>
    <p:sldId id="266" r:id="rId13"/>
    <p:sldId id="267" r:id="rId14"/>
    <p:sldId id="268" r:id="rId15"/>
    <p:sldId id="269" r:id="rId16"/>
    <p:sldId id="288" r:id="rId17"/>
    <p:sldId id="289" r:id="rId18"/>
    <p:sldId id="270" r:id="rId19"/>
    <p:sldId id="287" r:id="rId20"/>
    <p:sldId id="291" r:id="rId21"/>
    <p:sldId id="271" r:id="rId22"/>
    <p:sldId id="272" r:id="rId23"/>
    <p:sldId id="273" r:id="rId24"/>
    <p:sldId id="274" r:id="rId25"/>
    <p:sldId id="275" r:id="rId26"/>
    <p:sldId id="276" r:id="rId27"/>
    <p:sldId id="277" r:id="rId28"/>
    <p:sldId id="279" r:id="rId29"/>
    <p:sldId id="278" r:id="rId30"/>
    <p:sldId id="280" r:id="rId31"/>
    <p:sldId id="281" r:id="rId32"/>
    <p:sldId id="282" r:id="rId33"/>
    <p:sldId id="283" r:id="rId34"/>
    <p:sldId id="284" r:id="rId35"/>
    <p:sldId id="285" r:id="rId36"/>
    <p:sldId id="292" r:id="rId37"/>
    <p:sldId id="293" r:id="rId38"/>
    <p:sldId id="294" r:id="rId39"/>
    <p:sldId id="28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76"/>
  </p:normalViewPr>
  <p:slideViewPr>
    <p:cSldViewPr snapToGrid="0">
      <p:cViewPr varScale="1">
        <p:scale>
          <a:sx n="106" d="100"/>
          <a:sy n="106" d="100"/>
        </p:scale>
        <p:origin x="5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00BB325-F9EB-3C44-B72E-E8A6CA223EFD}" type="datetimeFigureOut">
              <a:rPr lang="en-US" smtClean="0"/>
              <a:t>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54D9FC-59E4-814B-B6EC-485B058A676B}" type="slidenum">
              <a:rPr lang="en-US" smtClean="0"/>
              <a:t>‹#›</a:t>
            </a:fld>
            <a:endParaRPr lang="en-US"/>
          </a:p>
        </p:txBody>
      </p:sp>
    </p:spTree>
    <p:extLst>
      <p:ext uri="{BB962C8B-B14F-4D97-AF65-F5344CB8AC3E}">
        <p14:creationId xmlns:p14="http://schemas.microsoft.com/office/powerpoint/2010/main" val="72217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00BB325-F9EB-3C44-B72E-E8A6CA223EFD}" type="datetimeFigureOut">
              <a:rPr lang="en-US" smtClean="0"/>
              <a:t>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54D9FC-59E4-814B-B6EC-485B058A676B}" type="slidenum">
              <a:rPr lang="en-US" smtClean="0"/>
              <a:t>‹#›</a:t>
            </a:fld>
            <a:endParaRPr lang="en-US"/>
          </a:p>
        </p:txBody>
      </p:sp>
    </p:spTree>
    <p:extLst>
      <p:ext uri="{BB962C8B-B14F-4D97-AF65-F5344CB8AC3E}">
        <p14:creationId xmlns:p14="http://schemas.microsoft.com/office/powerpoint/2010/main" val="1406247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00BB325-F9EB-3C44-B72E-E8A6CA223EFD}" type="datetimeFigureOut">
              <a:rPr lang="en-US" smtClean="0"/>
              <a:t>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54D9FC-59E4-814B-B6EC-485B058A676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990674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00BB325-F9EB-3C44-B72E-E8A6CA223EFD}" type="datetimeFigureOut">
              <a:rPr lang="en-US" smtClean="0"/>
              <a:t>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54D9FC-59E4-814B-B6EC-485B058A676B}" type="slidenum">
              <a:rPr lang="en-US" smtClean="0"/>
              <a:t>‹#›</a:t>
            </a:fld>
            <a:endParaRPr lang="en-US"/>
          </a:p>
        </p:txBody>
      </p:sp>
    </p:spTree>
    <p:extLst>
      <p:ext uri="{BB962C8B-B14F-4D97-AF65-F5344CB8AC3E}">
        <p14:creationId xmlns:p14="http://schemas.microsoft.com/office/powerpoint/2010/main" val="1301643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00BB325-F9EB-3C44-B72E-E8A6CA223EFD}" type="datetimeFigureOut">
              <a:rPr lang="en-US" smtClean="0"/>
              <a:t>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54D9FC-59E4-814B-B6EC-485B058A676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19379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00BB325-F9EB-3C44-B72E-E8A6CA223EFD}" type="datetimeFigureOut">
              <a:rPr lang="en-US" smtClean="0"/>
              <a:t>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54D9FC-59E4-814B-B6EC-485B058A676B}" type="slidenum">
              <a:rPr lang="en-US" smtClean="0"/>
              <a:t>‹#›</a:t>
            </a:fld>
            <a:endParaRPr lang="en-US"/>
          </a:p>
        </p:txBody>
      </p:sp>
    </p:spTree>
    <p:extLst>
      <p:ext uri="{BB962C8B-B14F-4D97-AF65-F5344CB8AC3E}">
        <p14:creationId xmlns:p14="http://schemas.microsoft.com/office/powerpoint/2010/main" val="1893366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00BB325-F9EB-3C44-B72E-E8A6CA223EFD}" type="datetimeFigureOut">
              <a:rPr lang="en-US" smtClean="0"/>
              <a:t>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54D9FC-59E4-814B-B6EC-485B058A676B}" type="slidenum">
              <a:rPr lang="en-US" smtClean="0"/>
              <a:t>‹#›</a:t>
            </a:fld>
            <a:endParaRPr lang="en-US"/>
          </a:p>
        </p:txBody>
      </p:sp>
    </p:spTree>
    <p:extLst>
      <p:ext uri="{BB962C8B-B14F-4D97-AF65-F5344CB8AC3E}">
        <p14:creationId xmlns:p14="http://schemas.microsoft.com/office/powerpoint/2010/main" val="18234995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00BB325-F9EB-3C44-B72E-E8A6CA223EFD}" type="datetimeFigureOut">
              <a:rPr lang="en-US" smtClean="0"/>
              <a:t>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54D9FC-59E4-814B-B6EC-485B058A676B}" type="slidenum">
              <a:rPr lang="en-US" smtClean="0"/>
              <a:t>‹#›</a:t>
            </a:fld>
            <a:endParaRPr lang="en-US"/>
          </a:p>
        </p:txBody>
      </p:sp>
    </p:spTree>
    <p:extLst>
      <p:ext uri="{BB962C8B-B14F-4D97-AF65-F5344CB8AC3E}">
        <p14:creationId xmlns:p14="http://schemas.microsoft.com/office/powerpoint/2010/main" val="1875876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00BB325-F9EB-3C44-B72E-E8A6CA223EFD}" type="datetimeFigureOut">
              <a:rPr lang="en-US" smtClean="0"/>
              <a:t>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54D9FC-59E4-814B-B6EC-485B058A676B}" type="slidenum">
              <a:rPr lang="en-US" smtClean="0"/>
              <a:t>‹#›</a:t>
            </a:fld>
            <a:endParaRPr lang="en-US"/>
          </a:p>
        </p:txBody>
      </p:sp>
    </p:spTree>
    <p:extLst>
      <p:ext uri="{BB962C8B-B14F-4D97-AF65-F5344CB8AC3E}">
        <p14:creationId xmlns:p14="http://schemas.microsoft.com/office/powerpoint/2010/main" val="492683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00BB325-F9EB-3C44-B72E-E8A6CA223EFD}" type="datetimeFigureOut">
              <a:rPr lang="en-US" smtClean="0"/>
              <a:t>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54D9FC-59E4-814B-B6EC-485B058A676B}" type="slidenum">
              <a:rPr lang="en-US" smtClean="0"/>
              <a:t>‹#›</a:t>
            </a:fld>
            <a:endParaRPr lang="en-US"/>
          </a:p>
        </p:txBody>
      </p:sp>
    </p:spTree>
    <p:extLst>
      <p:ext uri="{BB962C8B-B14F-4D97-AF65-F5344CB8AC3E}">
        <p14:creationId xmlns:p14="http://schemas.microsoft.com/office/powerpoint/2010/main" val="3683487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00BB325-F9EB-3C44-B72E-E8A6CA223EFD}" type="datetimeFigureOut">
              <a:rPr lang="en-US" smtClean="0"/>
              <a:t>2/13/23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54D9FC-59E4-814B-B6EC-485B058A676B}" type="slidenum">
              <a:rPr lang="en-US" smtClean="0"/>
              <a:t>‹#›</a:t>
            </a:fld>
            <a:endParaRPr lang="en-US"/>
          </a:p>
        </p:txBody>
      </p:sp>
    </p:spTree>
    <p:extLst>
      <p:ext uri="{BB962C8B-B14F-4D97-AF65-F5344CB8AC3E}">
        <p14:creationId xmlns:p14="http://schemas.microsoft.com/office/powerpoint/2010/main" val="839577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00BB325-F9EB-3C44-B72E-E8A6CA223EFD}" type="datetimeFigureOut">
              <a:rPr lang="en-US" smtClean="0"/>
              <a:t>2/13/23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54D9FC-59E4-814B-B6EC-485B058A676B}" type="slidenum">
              <a:rPr lang="en-US" smtClean="0"/>
              <a:t>‹#›</a:t>
            </a:fld>
            <a:endParaRPr lang="en-US"/>
          </a:p>
        </p:txBody>
      </p:sp>
    </p:spTree>
    <p:extLst>
      <p:ext uri="{BB962C8B-B14F-4D97-AF65-F5344CB8AC3E}">
        <p14:creationId xmlns:p14="http://schemas.microsoft.com/office/powerpoint/2010/main" val="3593705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00BB325-F9EB-3C44-B72E-E8A6CA223EFD}" type="datetimeFigureOut">
              <a:rPr lang="en-US" smtClean="0"/>
              <a:t>2/13/23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54D9FC-59E4-814B-B6EC-485B058A676B}" type="slidenum">
              <a:rPr lang="en-US" smtClean="0"/>
              <a:t>‹#›</a:t>
            </a:fld>
            <a:endParaRPr lang="en-US"/>
          </a:p>
        </p:txBody>
      </p:sp>
    </p:spTree>
    <p:extLst>
      <p:ext uri="{BB962C8B-B14F-4D97-AF65-F5344CB8AC3E}">
        <p14:creationId xmlns:p14="http://schemas.microsoft.com/office/powerpoint/2010/main" val="2779432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BB325-F9EB-3C44-B72E-E8A6CA223EFD}" type="datetimeFigureOut">
              <a:rPr lang="en-US" smtClean="0"/>
              <a:t>2/13/23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54D9FC-59E4-814B-B6EC-485B058A676B}" type="slidenum">
              <a:rPr lang="en-US" smtClean="0"/>
              <a:t>‹#›</a:t>
            </a:fld>
            <a:endParaRPr lang="en-US"/>
          </a:p>
        </p:txBody>
      </p:sp>
    </p:spTree>
    <p:extLst>
      <p:ext uri="{BB962C8B-B14F-4D97-AF65-F5344CB8AC3E}">
        <p14:creationId xmlns:p14="http://schemas.microsoft.com/office/powerpoint/2010/main" val="1947191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00BB325-F9EB-3C44-B72E-E8A6CA223EFD}" type="datetimeFigureOut">
              <a:rPr lang="en-US" smtClean="0"/>
              <a:t>2/13/23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54D9FC-59E4-814B-B6EC-485B058A676B}" type="slidenum">
              <a:rPr lang="en-US" smtClean="0"/>
              <a:t>‹#›</a:t>
            </a:fld>
            <a:endParaRPr lang="en-US"/>
          </a:p>
        </p:txBody>
      </p:sp>
    </p:spTree>
    <p:extLst>
      <p:ext uri="{BB962C8B-B14F-4D97-AF65-F5344CB8AC3E}">
        <p14:creationId xmlns:p14="http://schemas.microsoft.com/office/powerpoint/2010/main" val="843612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00BB325-F9EB-3C44-B72E-E8A6CA223EFD}" type="datetimeFigureOut">
              <a:rPr lang="en-US" smtClean="0"/>
              <a:t>2/13/23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54D9FC-59E4-814B-B6EC-485B058A676B}" type="slidenum">
              <a:rPr lang="en-US" smtClean="0"/>
              <a:t>‹#›</a:t>
            </a:fld>
            <a:endParaRPr lang="en-US"/>
          </a:p>
        </p:txBody>
      </p:sp>
    </p:spTree>
    <p:extLst>
      <p:ext uri="{BB962C8B-B14F-4D97-AF65-F5344CB8AC3E}">
        <p14:creationId xmlns:p14="http://schemas.microsoft.com/office/powerpoint/2010/main" val="3324711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00BB325-F9EB-3C44-B72E-E8A6CA223EFD}" type="datetimeFigureOut">
              <a:rPr lang="en-US" smtClean="0"/>
              <a:t>2/13/23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254D9FC-59E4-814B-B6EC-485B058A676B}" type="slidenum">
              <a:rPr lang="en-US" smtClean="0"/>
              <a:t>‹#›</a:t>
            </a:fld>
            <a:endParaRPr lang="en-US"/>
          </a:p>
        </p:txBody>
      </p:sp>
    </p:spTree>
    <p:extLst>
      <p:ext uri="{BB962C8B-B14F-4D97-AF65-F5344CB8AC3E}">
        <p14:creationId xmlns:p14="http://schemas.microsoft.com/office/powerpoint/2010/main" val="911374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users.stat.ufl.edu/~mripol/STA2023/Z-table.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4AD7-8E5F-899F-7617-CA968B3DE00B}"/>
              </a:ext>
            </a:extLst>
          </p:cNvPr>
          <p:cNvSpPr>
            <a:spLocks noGrp="1"/>
          </p:cNvSpPr>
          <p:nvPr>
            <p:ph type="ctrTitle"/>
          </p:nvPr>
        </p:nvSpPr>
        <p:spPr/>
        <p:txBody>
          <a:bodyPr/>
          <a:lstStyle/>
          <a:p>
            <a:r>
              <a:rPr lang="en-US" dirty="0"/>
              <a:t>Inferential Statistics </a:t>
            </a:r>
          </a:p>
        </p:txBody>
      </p:sp>
      <p:sp>
        <p:nvSpPr>
          <p:cNvPr id="3" name="Subtitle 2">
            <a:extLst>
              <a:ext uri="{FF2B5EF4-FFF2-40B4-BE49-F238E27FC236}">
                <a16:creationId xmlns:a16="http://schemas.microsoft.com/office/drawing/2014/main" id="{59A64327-6E87-128F-8EB2-A0E53FBB483D}"/>
              </a:ext>
            </a:extLst>
          </p:cNvPr>
          <p:cNvSpPr>
            <a:spLocks noGrp="1"/>
          </p:cNvSpPr>
          <p:nvPr>
            <p:ph type="subTitle" idx="1"/>
          </p:nvPr>
        </p:nvSpPr>
        <p:spPr/>
        <p:txBody>
          <a:bodyPr/>
          <a:lstStyle/>
          <a:p>
            <a:r>
              <a:rPr lang="en-US" dirty="0" err="1"/>
              <a:t>Rabail</a:t>
            </a:r>
            <a:r>
              <a:rPr lang="en-US" dirty="0"/>
              <a:t> Tahir </a:t>
            </a:r>
          </a:p>
        </p:txBody>
      </p:sp>
    </p:spTree>
    <p:extLst>
      <p:ext uri="{BB962C8B-B14F-4D97-AF65-F5344CB8AC3E}">
        <p14:creationId xmlns:p14="http://schemas.microsoft.com/office/powerpoint/2010/main" val="219569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1F443-B736-550E-92E8-2CC082A199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F440FA-E83B-3DA4-45A1-13D531A193EA}"/>
              </a:ext>
            </a:extLst>
          </p:cNvPr>
          <p:cNvSpPr>
            <a:spLocks noGrp="1"/>
          </p:cNvSpPr>
          <p:nvPr>
            <p:ph idx="1"/>
          </p:nvPr>
        </p:nvSpPr>
        <p:spPr/>
        <p:txBody>
          <a:bodyPr/>
          <a:lstStyle/>
          <a:p>
            <a:r>
              <a:rPr lang="en-GB" b="0" i="0" u="none" strike="noStrike" dirty="0">
                <a:solidFill>
                  <a:srgbClr val="3D3B49"/>
                </a:solidFill>
                <a:effectLst/>
                <a:latin typeface="Noto serif" panose="02020600060500020200" pitchFamily="18" charset="0"/>
              </a:rPr>
              <a:t>If we apply that margin of error against the sample mean, we finally get the confidence interval!</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2DBA60E5-FB8C-0D7F-862C-9F0FF9BCD68A}"/>
              </a:ext>
            </a:extLst>
          </p:cNvPr>
          <p:cNvPicPr>
            <a:picLocks noChangeAspect="1"/>
          </p:cNvPicPr>
          <p:nvPr/>
        </p:nvPicPr>
        <p:blipFill>
          <a:blip r:embed="rId2"/>
          <a:stretch>
            <a:fillRect/>
          </a:stretch>
        </p:blipFill>
        <p:spPr>
          <a:xfrm>
            <a:off x="1674059" y="2981826"/>
            <a:ext cx="6920550" cy="447174"/>
          </a:xfrm>
          <a:prstGeom prst="rect">
            <a:avLst/>
          </a:prstGeom>
        </p:spPr>
      </p:pic>
    </p:spTree>
    <p:extLst>
      <p:ext uri="{BB962C8B-B14F-4D97-AF65-F5344CB8AC3E}">
        <p14:creationId xmlns:p14="http://schemas.microsoft.com/office/powerpoint/2010/main" val="1364588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4AAEE-5123-D8F9-914C-E9BA7D37693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ABB950D-0470-1FC7-7183-753088761882}"/>
              </a:ext>
            </a:extLst>
          </p:cNvPr>
          <p:cNvSpPr>
            <a:spLocks noGrp="1"/>
          </p:cNvSpPr>
          <p:nvPr>
            <p:ph idx="1"/>
          </p:nvPr>
        </p:nvSpPr>
        <p:spPr/>
        <p:txBody>
          <a:bodyPr/>
          <a:lstStyle/>
          <a:p>
            <a:r>
              <a:rPr lang="en-US" dirty="0"/>
              <a:t> A biologist wants to estimate the mean height of all of the trees in a park. In a sample of 455 of the park's trees, the mean height is 39.2 feet. The biologist wants a 99% confidence interval for the true mean height of all of the trees in the park. What z-score should be used when constructing the interval?</a:t>
            </a:r>
          </a:p>
        </p:txBody>
      </p:sp>
    </p:spTree>
    <p:extLst>
      <p:ext uri="{BB962C8B-B14F-4D97-AF65-F5344CB8AC3E}">
        <p14:creationId xmlns:p14="http://schemas.microsoft.com/office/powerpoint/2010/main" val="3067645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2B27D-7E33-CD0C-880C-0E8F572BF5FB}"/>
              </a:ext>
            </a:extLst>
          </p:cNvPr>
          <p:cNvSpPr>
            <a:spLocks noGrp="1"/>
          </p:cNvSpPr>
          <p:nvPr>
            <p:ph type="title"/>
          </p:nvPr>
        </p:nvSpPr>
        <p:spPr/>
        <p:txBody>
          <a:bodyPr/>
          <a:lstStyle/>
          <a:p>
            <a:r>
              <a:rPr lang="en-US" dirty="0"/>
              <a:t>Solution </a:t>
            </a:r>
          </a:p>
        </p:txBody>
      </p:sp>
      <p:sp>
        <p:nvSpPr>
          <p:cNvPr id="3" name="Content Placeholder 2">
            <a:extLst>
              <a:ext uri="{FF2B5EF4-FFF2-40B4-BE49-F238E27FC236}">
                <a16:creationId xmlns:a16="http://schemas.microsoft.com/office/drawing/2014/main" id="{D109EA64-4CCD-9F09-045E-799E936CD387}"/>
              </a:ext>
            </a:extLst>
          </p:cNvPr>
          <p:cNvSpPr>
            <a:spLocks noGrp="1"/>
          </p:cNvSpPr>
          <p:nvPr>
            <p:ph idx="1"/>
          </p:nvPr>
        </p:nvSpPr>
        <p:spPr/>
        <p:txBody>
          <a:bodyPr/>
          <a:lstStyle/>
          <a:p>
            <a:r>
              <a:rPr lang="en-US" dirty="0"/>
              <a:t>Step 1 : Determine confidence level which is 99%</a:t>
            </a:r>
          </a:p>
          <a:p>
            <a:r>
              <a:rPr lang="en-US" dirty="0"/>
              <a:t>Step 2: Calculate significance level , </a:t>
            </a:r>
          </a:p>
        </p:txBody>
      </p:sp>
      <p:pic>
        <p:nvPicPr>
          <p:cNvPr id="5" name="Picture 4" descr="A picture containing chart&#10;&#10;Description automatically generated">
            <a:extLst>
              <a:ext uri="{FF2B5EF4-FFF2-40B4-BE49-F238E27FC236}">
                <a16:creationId xmlns:a16="http://schemas.microsoft.com/office/drawing/2014/main" id="{5DED3158-A865-8E63-D7D7-5837C5F35AC3}"/>
              </a:ext>
            </a:extLst>
          </p:cNvPr>
          <p:cNvPicPr>
            <a:picLocks noChangeAspect="1"/>
          </p:cNvPicPr>
          <p:nvPr/>
        </p:nvPicPr>
        <p:blipFill>
          <a:blip r:embed="rId2"/>
          <a:stretch>
            <a:fillRect/>
          </a:stretch>
        </p:blipFill>
        <p:spPr>
          <a:xfrm>
            <a:off x="2648451" y="3076575"/>
            <a:ext cx="5150827" cy="704850"/>
          </a:xfrm>
          <a:prstGeom prst="rect">
            <a:avLst/>
          </a:prstGeom>
        </p:spPr>
      </p:pic>
      <p:sp>
        <p:nvSpPr>
          <p:cNvPr id="4" name="TextBox 3">
            <a:extLst>
              <a:ext uri="{FF2B5EF4-FFF2-40B4-BE49-F238E27FC236}">
                <a16:creationId xmlns:a16="http://schemas.microsoft.com/office/drawing/2014/main" id="{52A1FBBA-BA10-9CCF-DA63-51AD13E913D7}"/>
              </a:ext>
            </a:extLst>
          </p:cNvPr>
          <p:cNvSpPr txBox="1"/>
          <p:nvPr/>
        </p:nvSpPr>
        <p:spPr>
          <a:xfrm>
            <a:off x="871537" y="4129089"/>
            <a:ext cx="8701087" cy="1200329"/>
          </a:xfrm>
          <a:prstGeom prst="rect">
            <a:avLst/>
          </a:prstGeom>
          <a:noFill/>
        </p:spPr>
        <p:txBody>
          <a:bodyPr wrap="square" rtlCol="0">
            <a:spAutoFit/>
          </a:bodyPr>
          <a:lstStyle/>
          <a:p>
            <a:r>
              <a:rPr lang="en-US" dirty="0"/>
              <a:t>Step 3 : Use the z-table to obtain the z-score for z(𝛼/2)</a:t>
            </a:r>
            <a:br>
              <a:rPr lang="en-US" dirty="0"/>
            </a:br>
            <a:r>
              <a:rPr lang="en-US" dirty="0"/>
              <a:t>The z score z(𝛼/2)=𝑧(0.01/2)=𝑧(0.005) is the number on the horizontal axis that has the area 0.005 to its right, so it has area 1 – 0.005 = 0.995 to its left. Using the z table gives z(0.005) = 2.575</a:t>
            </a:r>
          </a:p>
        </p:txBody>
      </p:sp>
    </p:spTree>
    <p:extLst>
      <p:ext uri="{BB962C8B-B14F-4D97-AF65-F5344CB8AC3E}">
        <p14:creationId xmlns:p14="http://schemas.microsoft.com/office/powerpoint/2010/main" val="778054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5D57B-0140-2227-DB4C-1368B6873811}"/>
              </a:ext>
            </a:extLst>
          </p:cNvPr>
          <p:cNvSpPr>
            <a:spLocks noGrp="1"/>
          </p:cNvSpPr>
          <p:nvPr>
            <p:ph type="title"/>
          </p:nvPr>
        </p:nvSpPr>
        <p:spPr/>
        <p:txBody>
          <a:bodyPr/>
          <a:lstStyle/>
          <a:p>
            <a:r>
              <a:rPr lang="en-US" dirty="0"/>
              <a:t>Understanding P- values </a:t>
            </a:r>
          </a:p>
        </p:txBody>
      </p:sp>
      <p:sp>
        <p:nvSpPr>
          <p:cNvPr id="3" name="Content Placeholder 2">
            <a:extLst>
              <a:ext uri="{FF2B5EF4-FFF2-40B4-BE49-F238E27FC236}">
                <a16:creationId xmlns:a16="http://schemas.microsoft.com/office/drawing/2014/main" id="{733E1107-4118-A89B-592C-C889FA277C94}"/>
              </a:ext>
            </a:extLst>
          </p:cNvPr>
          <p:cNvSpPr>
            <a:spLocks noGrp="1"/>
          </p:cNvSpPr>
          <p:nvPr>
            <p:ph idx="1"/>
          </p:nvPr>
        </p:nvSpPr>
        <p:spPr/>
        <p:txBody>
          <a:bodyPr/>
          <a:lstStyle/>
          <a:p>
            <a:r>
              <a:rPr lang="en-GB" i="1" dirty="0">
                <a:solidFill>
                  <a:srgbClr val="3D3B49"/>
                </a:solidFill>
              </a:rPr>
              <a:t>P</a:t>
            </a:r>
            <a:r>
              <a:rPr lang="en-GB" b="0" i="1" u="none" strike="noStrike" dirty="0">
                <a:solidFill>
                  <a:srgbClr val="3D3B49"/>
                </a:solidFill>
                <a:effectLst/>
              </a:rPr>
              <a:t>-value</a:t>
            </a:r>
            <a:r>
              <a:rPr lang="en-GB" b="0" i="0" u="none" strike="noStrike" dirty="0">
                <a:solidFill>
                  <a:srgbClr val="3D3B49"/>
                </a:solidFill>
                <a:effectLst/>
              </a:rPr>
              <a:t>, the probability of something occurring by chance rather than because of a hypothesized explanation. </a:t>
            </a:r>
          </a:p>
          <a:p>
            <a:r>
              <a:rPr lang="en-GB" dirty="0">
                <a:solidFill>
                  <a:srgbClr val="3D3B49"/>
                </a:solidFill>
              </a:rPr>
              <a:t>When we set up any experiment, we have to consider the possibility of random luck influencing the results of the experiment. </a:t>
            </a:r>
          </a:p>
          <a:p>
            <a:r>
              <a:rPr lang="en-GB" dirty="0">
                <a:solidFill>
                  <a:srgbClr val="3D3B49"/>
                </a:solidFill>
              </a:rPr>
              <a:t>This helps us define our null hypothesis, that any particular variable had no influence on the results, and that any positive results are due to random luck. </a:t>
            </a:r>
          </a:p>
          <a:p>
            <a:r>
              <a:rPr lang="en-GB" dirty="0">
                <a:solidFill>
                  <a:srgbClr val="3D3B49"/>
                </a:solidFill>
              </a:rPr>
              <a:t>On the other hand, it can also help us form the alternative hypothesis that the particular variable did indeed influence the results. </a:t>
            </a:r>
          </a:p>
          <a:p>
            <a:r>
              <a:rPr lang="en-GB" dirty="0">
                <a:solidFill>
                  <a:srgbClr val="3D3B49"/>
                </a:solidFill>
              </a:rPr>
              <a:t>T</a:t>
            </a:r>
            <a:r>
              <a:rPr lang="en-GB" b="0" i="0" u="none" strike="noStrike" dirty="0">
                <a:solidFill>
                  <a:srgbClr val="3D3B49"/>
                </a:solidFill>
                <a:effectLst/>
              </a:rPr>
              <a:t>he threshold for statistical significance is a p-value of 5% or less. </a:t>
            </a:r>
            <a:endParaRPr lang="en-GB" dirty="0">
              <a:solidFill>
                <a:srgbClr val="3D3B49"/>
              </a:solidFill>
            </a:endParaRPr>
          </a:p>
        </p:txBody>
      </p:sp>
    </p:spTree>
    <p:extLst>
      <p:ext uri="{BB962C8B-B14F-4D97-AF65-F5344CB8AC3E}">
        <p14:creationId xmlns:p14="http://schemas.microsoft.com/office/powerpoint/2010/main" val="2076525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77BB7-6610-B242-8439-1572930A960F}"/>
              </a:ext>
            </a:extLst>
          </p:cNvPr>
          <p:cNvSpPr>
            <a:spLocks noGrp="1"/>
          </p:cNvSpPr>
          <p:nvPr>
            <p:ph type="title"/>
          </p:nvPr>
        </p:nvSpPr>
        <p:spPr/>
        <p:txBody>
          <a:bodyPr/>
          <a:lstStyle/>
          <a:p>
            <a:r>
              <a:rPr lang="en-US" dirty="0"/>
              <a:t>P-value</a:t>
            </a:r>
          </a:p>
        </p:txBody>
      </p:sp>
      <p:sp>
        <p:nvSpPr>
          <p:cNvPr id="3" name="Content Placeholder 2">
            <a:extLst>
              <a:ext uri="{FF2B5EF4-FFF2-40B4-BE49-F238E27FC236}">
                <a16:creationId xmlns:a16="http://schemas.microsoft.com/office/drawing/2014/main" id="{B411D9FE-18FD-085D-7516-2FEA4D4DED87}"/>
              </a:ext>
            </a:extLst>
          </p:cNvPr>
          <p:cNvSpPr>
            <a:spLocks noGrp="1"/>
          </p:cNvSpPr>
          <p:nvPr>
            <p:ph idx="1"/>
          </p:nvPr>
        </p:nvSpPr>
        <p:spPr/>
        <p:txBody>
          <a:bodyPr/>
          <a:lstStyle/>
          <a:p>
            <a:r>
              <a:rPr lang="en-US" dirty="0"/>
              <a:t>P-Value is used in Hypothesis testing to accept or reject the null hypothesis. </a:t>
            </a:r>
          </a:p>
          <a:p>
            <a:r>
              <a:rPr lang="en-US" dirty="0"/>
              <a:t>A small P-value means that null hypothesis should be rejected. </a:t>
            </a:r>
          </a:p>
          <a:p>
            <a:r>
              <a:rPr lang="en-US" dirty="0"/>
              <a:t>P values are expressed as decimals. </a:t>
            </a:r>
          </a:p>
          <a:p>
            <a:r>
              <a:rPr lang="en-US" dirty="0"/>
              <a:t>A smaller P-value implies that your results are “significant” and are not a result of just random luck and there is a variable influencing it. </a:t>
            </a:r>
          </a:p>
          <a:p>
            <a:pPr marL="0" indent="0">
              <a:buNone/>
            </a:pPr>
            <a:endParaRPr lang="en-US" dirty="0"/>
          </a:p>
          <a:p>
            <a:endParaRPr lang="en-US" dirty="0"/>
          </a:p>
        </p:txBody>
      </p:sp>
    </p:spTree>
    <p:extLst>
      <p:ext uri="{BB962C8B-B14F-4D97-AF65-F5344CB8AC3E}">
        <p14:creationId xmlns:p14="http://schemas.microsoft.com/office/powerpoint/2010/main" val="3596983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82CF2-43D6-B5A0-5489-9EB269FBAB32}"/>
              </a:ext>
            </a:extLst>
          </p:cNvPr>
          <p:cNvSpPr>
            <a:spLocks noGrp="1"/>
          </p:cNvSpPr>
          <p:nvPr>
            <p:ph type="title"/>
          </p:nvPr>
        </p:nvSpPr>
        <p:spPr/>
        <p:txBody>
          <a:bodyPr/>
          <a:lstStyle/>
          <a:p>
            <a:r>
              <a:rPr lang="en-US" dirty="0"/>
              <a:t>Alpha values</a:t>
            </a:r>
          </a:p>
        </p:txBody>
      </p:sp>
      <p:sp>
        <p:nvSpPr>
          <p:cNvPr id="3" name="Content Placeholder 2">
            <a:extLst>
              <a:ext uri="{FF2B5EF4-FFF2-40B4-BE49-F238E27FC236}">
                <a16:creationId xmlns:a16="http://schemas.microsoft.com/office/drawing/2014/main" id="{3FA00239-6931-59DC-5B37-A16C89018954}"/>
              </a:ext>
            </a:extLst>
          </p:cNvPr>
          <p:cNvSpPr>
            <a:spLocks noGrp="1"/>
          </p:cNvSpPr>
          <p:nvPr>
            <p:ph idx="1"/>
          </p:nvPr>
        </p:nvSpPr>
        <p:spPr/>
        <p:txBody>
          <a:bodyPr/>
          <a:lstStyle/>
          <a:p>
            <a:r>
              <a:rPr lang="en-US" dirty="0"/>
              <a:t>Alpha values are values that are controlled by the researcher and are related to confidence levels. </a:t>
            </a:r>
          </a:p>
          <a:p>
            <a:pPr marL="0" indent="0">
              <a:buNone/>
            </a:pPr>
            <a:r>
              <a:rPr lang="en-US" dirty="0"/>
              <a:t>Alpha value = 100% - Confidence level </a:t>
            </a:r>
          </a:p>
          <a:p>
            <a:pPr marL="0" indent="0">
              <a:buNone/>
            </a:pPr>
            <a:r>
              <a:rPr lang="en-US" dirty="0"/>
              <a:t>You calculate Alpha value by subtracting the confidence level from 100%. </a:t>
            </a:r>
          </a:p>
          <a:p>
            <a:r>
              <a:rPr lang="en-US" dirty="0"/>
              <a:t>For example, if you want to be 98% confident, the alpha value will be equal to 2%. </a:t>
            </a:r>
          </a:p>
          <a:p>
            <a:r>
              <a:rPr lang="en-US" dirty="0"/>
              <a:t>When you run the test or the experiment, it will give you the p value, which you then compare to the alpha value. </a:t>
            </a:r>
          </a:p>
          <a:p>
            <a:r>
              <a:rPr lang="en-US" dirty="0"/>
              <a:t>If p – value &lt; = alpha value, hypothesis is rejected, else if its greater than the alpha value, the alternative hypothesis is weak. </a:t>
            </a:r>
          </a:p>
        </p:txBody>
      </p:sp>
    </p:spTree>
    <p:extLst>
      <p:ext uri="{BB962C8B-B14F-4D97-AF65-F5344CB8AC3E}">
        <p14:creationId xmlns:p14="http://schemas.microsoft.com/office/powerpoint/2010/main" val="2208578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A883D-B981-27C3-3481-BFB9566DC06E}"/>
              </a:ext>
            </a:extLst>
          </p:cNvPr>
          <p:cNvSpPr>
            <a:spLocks noGrp="1"/>
          </p:cNvSpPr>
          <p:nvPr>
            <p:ph type="title"/>
          </p:nvPr>
        </p:nvSpPr>
        <p:spPr/>
        <p:txBody>
          <a:bodyPr/>
          <a:lstStyle/>
          <a:p>
            <a:r>
              <a:rPr lang="en-US" dirty="0"/>
              <a:t>How are P-values calculated? </a:t>
            </a:r>
          </a:p>
        </p:txBody>
      </p:sp>
      <p:sp>
        <p:nvSpPr>
          <p:cNvPr id="3" name="Content Placeholder 2">
            <a:extLst>
              <a:ext uri="{FF2B5EF4-FFF2-40B4-BE49-F238E27FC236}">
                <a16:creationId xmlns:a16="http://schemas.microsoft.com/office/drawing/2014/main" id="{711986AC-722F-CED7-42BF-C5833E5BB0C1}"/>
              </a:ext>
            </a:extLst>
          </p:cNvPr>
          <p:cNvSpPr>
            <a:spLocks noGrp="1"/>
          </p:cNvSpPr>
          <p:nvPr>
            <p:ph idx="1"/>
          </p:nvPr>
        </p:nvSpPr>
        <p:spPr/>
        <p:txBody>
          <a:bodyPr/>
          <a:lstStyle/>
          <a:p>
            <a:r>
              <a:rPr lang="en-US" dirty="0"/>
              <a:t>Can be calculated using P – value table or any statistical software. </a:t>
            </a:r>
          </a:p>
          <a:p>
            <a:r>
              <a:rPr lang="en-US" dirty="0"/>
              <a:t>It also depends on the statistical test you are using to test your hypothesis. </a:t>
            </a:r>
          </a:p>
          <a:p>
            <a:r>
              <a:rPr lang="en-US" dirty="0"/>
              <a:t>P – value is always between 0 and 1. </a:t>
            </a:r>
          </a:p>
          <a:p>
            <a:pPr marL="0" indent="0">
              <a:buNone/>
            </a:pPr>
            <a:endParaRPr lang="en-US" dirty="0"/>
          </a:p>
        </p:txBody>
      </p:sp>
      <p:pic>
        <p:nvPicPr>
          <p:cNvPr id="5" name="Picture 4" descr="Text&#10;&#10;Description automatically generated">
            <a:extLst>
              <a:ext uri="{FF2B5EF4-FFF2-40B4-BE49-F238E27FC236}">
                <a16:creationId xmlns:a16="http://schemas.microsoft.com/office/drawing/2014/main" id="{29BA22F6-456F-98FC-3FF1-0B721C460A81}"/>
              </a:ext>
            </a:extLst>
          </p:cNvPr>
          <p:cNvPicPr>
            <a:picLocks noChangeAspect="1"/>
          </p:cNvPicPr>
          <p:nvPr/>
        </p:nvPicPr>
        <p:blipFill>
          <a:blip r:embed="rId2"/>
          <a:stretch>
            <a:fillRect/>
          </a:stretch>
        </p:blipFill>
        <p:spPr>
          <a:xfrm>
            <a:off x="935038" y="3746500"/>
            <a:ext cx="7772400" cy="2043696"/>
          </a:xfrm>
          <a:prstGeom prst="rect">
            <a:avLst/>
          </a:prstGeom>
        </p:spPr>
      </p:pic>
    </p:spTree>
    <p:extLst>
      <p:ext uri="{BB962C8B-B14F-4D97-AF65-F5344CB8AC3E}">
        <p14:creationId xmlns:p14="http://schemas.microsoft.com/office/powerpoint/2010/main" val="3172771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FB67-095D-6750-83ED-6CFD1AEE267D}"/>
              </a:ext>
            </a:extLst>
          </p:cNvPr>
          <p:cNvSpPr>
            <a:spLocks noGrp="1"/>
          </p:cNvSpPr>
          <p:nvPr>
            <p:ph type="title"/>
          </p:nvPr>
        </p:nvSpPr>
        <p:spPr/>
        <p:txBody>
          <a:bodyPr/>
          <a:lstStyle/>
          <a:p>
            <a:endParaRPr lang="en-US"/>
          </a:p>
        </p:txBody>
      </p:sp>
      <p:pic>
        <p:nvPicPr>
          <p:cNvPr id="5" name="Content Placeholder 4" descr="Table&#10;&#10;Description automatically generated with medium confidence">
            <a:extLst>
              <a:ext uri="{FF2B5EF4-FFF2-40B4-BE49-F238E27FC236}">
                <a16:creationId xmlns:a16="http://schemas.microsoft.com/office/drawing/2014/main" id="{6B598F73-D998-63F8-0323-8A0040929148}"/>
              </a:ext>
            </a:extLst>
          </p:cNvPr>
          <p:cNvPicPr>
            <a:picLocks noGrp="1" noChangeAspect="1"/>
          </p:cNvPicPr>
          <p:nvPr>
            <p:ph idx="1"/>
          </p:nvPr>
        </p:nvPicPr>
        <p:blipFill>
          <a:blip r:embed="rId2"/>
          <a:stretch>
            <a:fillRect/>
          </a:stretch>
        </p:blipFill>
        <p:spPr>
          <a:xfrm>
            <a:off x="948092" y="128588"/>
            <a:ext cx="8055152" cy="6225839"/>
          </a:xfrm>
        </p:spPr>
      </p:pic>
    </p:spTree>
    <p:extLst>
      <p:ext uri="{BB962C8B-B14F-4D97-AF65-F5344CB8AC3E}">
        <p14:creationId xmlns:p14="http://schemas.microsoft.com/office/powerpoint/2010/main" val="892929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EF261-FDC6-45BB-AFF5-A8A60CDE329F}"/>
              </a:ext>
            </a:extLst>
          </p:cNvPr>
          <p:cNvSpPr>
            <a:spLocks noGrp="1"/>
          </p:cNvSpPr>
          <p:nvPr>
            <p:ph type="title"/>
          </p:nvPr>
        </p:nvSpPr>
        <p:spPr/>
        <p:txBody>
          <a:bodyPr/>
          <a:lstStyle/>
          <a:p>
            <a:r>
              <a:rPr lang="en-US" dirty="0"/>
              <a:t>Hypothesis Testing </a:t>
            </a:r>
          </a:p>
        </p:txBody>
      </p:sp>
      <p:sp>
        <p:nvSpPr>
          <p:cNvPr id="3" name="Content Placeholder 2">
            <a:extLst>
              <a:ext uri="{FF2B5EF4-FFF2-40B4-BE49-F238E27FC236}">
                <a16:creationId xmlns:a16="http://schemas.microsoft.com/office/drawing/2014/main" id="{60FA56D5-5092-FA40-AF35-A4442B4E6934}"/>
              </a:ext>
            </a:extLst>
          </p:cNvPr>
          <p:cNvSpPr>
            <a:spLocks noGrp="1"/>
          </p:cNvSpPr>
          <p:nvPr>
            <p:ph idx="1"/>
          </p:nvPr>
        </p:nvSpPr>
        <p:spPr/>
        <p:txBody>
          <a:bodyPr/>
          <a:lstStyle/>
          <a:p>
            <a:r>
              <a:rPr lang="en-US" dirty="0"/>
              <a:t>Hypothesis testing are all the methods and practices used by a researcher to prove or reject a hypothesis by using the sample and population data. </a:t>
            </a:r>
          </a:p>
          <a:p>
            <a:r>
              <a:rPr lang="en-US" dirty="0"/>
              <a:t>Null hypothesis is assuming that the particular event will not occur. It is represented by H0 (H-naught). </a:t>
            </a:r>
          </a:p>
          <a:p>
            <a:r>
              <a:rPr lang="en-US" dirty="0"/>
              <a:t>Alternative hypothesis is the logical opposite of the null hypothesis and is represented by H1. </a:t>
            </a:r>
          </a:p>
        </p:txBody>
      </p:sp>
    </p:spTree>
    <p:extLst>
      <p:ext uri="{BB962C8B-B14F-4D97-AF65-F5344CB8AC3E}">
        <p14:creationId xmlns:p14="http://schemas.microsoft.com/office/powerpoint/2010/main" val="2587438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4748-41CB-52B3-96DA-DD5F2203DA5F}"/>
              </a:ext>
            </a:extLst>
          </p:cNvPr>
          <p:cNvSpPr>
            <a:spLocks noGrp="1"/>
          </p:cNvSpPr>
          <p:nvPr>
            <p:ph type="title"/>
          </p:nvPr>
        </p:nvSpPr>
        <p:spPr/>
        <p:txBody>
          <a:bodyPr/>
          <a:lstStyle/>
          <a:p>
            <a:endParaRPr lang="en-US"/>
          </a:p>
        </p:txBody>
      </p:sp>
      <p:pic>
        <p:nvPicPr>
          <p:cNvPr id="5" name="Content Placeholder 4" descr="Table&#10;&#10;Description automatically generated">
            <a:extLst>
              <a:ext uri="{FF2B5EF4-FFF2-40B4-BE49-F238E27FC236}">
                <a16:creationId xmlns:a16="http://schemas.microsoft.com/office/drawing/2014/main" id="{410D5EA9-F59A-C3A6-11AC-67E5C6FE5AE1}"/>
              </a:ext>
            </a:extLst>
          </p:cNvPr>
          <p:cNvPicPr>
            <a:picLocks noGrp="1" noChangeAspect="1"/>
          </p:cNvPicPr>
          <p:nvPr>
            <p:ph idx="1"/>
          </p:nvPr>
        </p:nvPicPr>
        <p:blipFill>
          <a:blip r:embed="rId2"/>
          <a:stretch>
            <a:fillRect/>
          </a:stretch>
        </p:blipFill>
        <p:spPr>
          <a:xfrm>
            <a:off x="677333" y="1160464"/>
            <a:ext cx="8596667" cy="4013068"/>
          </a:xfrm>
        </p:spPr>
      </p:pic>
    </p:spTree>
    <p:extLst>
      <p:ext uri="{BB962C8B-B14F-4D97-AF65-F5344CB8AC3E}">
        <p14:creationId xmlns:p14="http://schemas.microsoft.com/office/powerpoint/2010/main" val="3592141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D3651-16B8-1F9B-4B91-57121A58F873}"/>
              </a:ext>
            </a:extLst>
          </p:cNvPr>
          <p:cNvSpPr>
            <a:spLocks noGrp="1"/>
          </p:cNvSpPr>
          <p:nvPr>
            <p:ph type="title"/>
          </p:nvPr>
        </p:nvSpPr>
        <p:spPr/>
        <p:txBody>
          <a:bodyPr/>
          <a:lstStyle/>
          <a:p>
            <a:r>
              <a:rPr lang="en-US" dirty="0"/>
              <a:t>Learning Outcomes </a:t>
            </a:r>
          </a:p>
        </p:txBody>
      </p:sp>
      <p:sp>
        <p:nvSpPr>
          <p:cNvPr id="3" name="Content Placeholder 2">
            <a:extLst>
              <a:ext uri="{FF2B5EF4-FFF2-40B4-BE49-F238E27FC236}">
                <a16:creationId xmlns:a16="http://schemas.microsoft.com/office/drawing/2014/main" id="{3B0EFED8-2A47-EEC2-DAB1-BFEF60DAD4F7}"/>
              </a:ext>
            </a:extLst>
          </p:cNvPr>
          <p:cNvSpPr>
            <a:spLocks noGrp="1"/>
          </p:cNvSpPr>
          <p:nvPr>
            <p:ph idx="1"/>
          </p:nvPr>
        </p:nvSpPr>
        <p:spPr/>
        <p:txBody>
          <a:bodyPr/>
          <a:lstStyle/>
          <a:p>
            <a:r>
              <a:rPr lang="en-GB" b="0" i="0" u="none" strike="noStrike" dirty="0">
                <a:solidFill>
                  <a:srgbClr val="333333"/>
                </a:solidFill>
                <a:effectLst/>
                <a:latin typeface="Open Sans" panose="020B0606030504020204" pitchFamily="34" charset="0"/>
              </a:rPr>
              <a:t>Define inferential statistics.</a:t>
            </a:r>
          </a:p>
          <a:p>
            <a:r>
              <a:rPr lang="en-GB" b="0" i="0" u="none" strike="noStrike" dirty="0">
                <a:solidFill>
                  <a:srgbClr val="333333"/>
                </a:solidFill>
                <a:effectLst/>
                <a:latin typeface="Open Sans" panose="020B0606030504020204" pitchFamily="34" charset="0"/>
              </a:rPr>
              <a:t>Explain the difference between a sample and a population.</a:t>
            </a:r>
          </a:p>
          <a:p>
            <a:r>
              <a:rPr lang="en-GB" b="0" i="0" u="none" strike="noStrike" dirty="0">
                <a:solidFill>
                  <a:srgbClr val="333333"/>
                </a:solidFill>
                <a:effectLst/>
                <a:latin typeface="Open Sans" panose="020B0606030504020204" pitchFamily="34" charset="0"/>
              </a:rPr>
              <a:t>Explain how confidence intervals work.</a:t>
            </a:r>
          </a:p>
          <a:p>
            <a:r>
              <a:rPr lang="en-GB" b="0" i="0" u="none" strike="noStrike" dirty="0">
                <a:solidFill>
                  <a:srgbClr val="333333"/>
                </a:solidFill>
                <a:effectLst/>
                <a:latin typeface="Open Sans" panose="020B0606030504020204" pitchFamily="34" charset="0"/>
              </a:rPr>
              <a:t>List and explain the steps in hypothesis testing.</a:t>
            </a:r>
          </a:p>
          <a:p>
            <a:r>
              <a:rPr lang="en-GB" b="0" i="0" u="none" strike="noStrike" dirty="0">
                <a:solidFill>
                  <a:srgbClr val="333333"/>
                </a:solidFill>
                <a:effectLst/>
                <a:latin typeface="Open Sans" panose="020B0606030504020204" pitchFamily="34" charset="0"/>
              </a:rPr>
              <a:t>Explain the difference between the null hypothesis and the alternative hypothesis.</a:t>
            </a:r>
          </a:p>
          <a:p>
            <a:r>
              <a:rPr lang="en-GB" b="0" i="0" u="none" strike="noStrike" dirty="0">
                <a:solidFill>
                  <a:srgbClr val="333333"/>
                </a:solidFill>
                <a:effectLst/>
                <a:latin typeface="Open Sans" panose="020B0606030504020204" pitchFamily="34" charset="0"/>
              </a:rPr>
              <a:t>Explain the difference between a probability value and the significance level.</a:t>
            </a:r>
            <a:endParaRPr lang="en-US" dirty="0"/>
          </a:p>
        </p:txBody>
      </p:sp>
    </p:spTree>
    <p:extLst>
      <p:ext uri="{BB962C8B-B14F-4D97-AF65-F5344CB8AC3E}">
        <p14:creationId xmlns:p14="http://schemas.microsoft.com/office/powerpoint/2010/main" val="2190991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B9727-1869-1402-D72B-F4DA5C3610D2}"/>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71F892BF-E497-1077-5F4F-4B5225BF2025}"/>
              </a:ext>
            </a:extLst>
          </p:cNvPr>
          <p:cNvSpPr>
            <a:spLocks noGrp="1"/>
          </p:cNvSpPr>
          <p:nvPr>
            <p:ph idx="1"/>
          </p:nvPr>
        </p:nvSpPr>
        <p:spPr/>
        <p:txBody>
          <a:bodyPr/>
          <a:lstStyle/>
          <a:p>
            <a:r>
              <a:rPr lang="en-GB" b="0" i="0" u="none" strike="noStrike" dirty="0">
                <a:solidFill>
                  <a:srgbClr val="424242"/>
                </a:solidFill>
                <a:effectLst/>
                <a:latin typeface="Neue Helvetica W01"/>
              </a:rPr>
              <a:t>We want to test whether the mean GPA of students in American colleges is different from 2.0 (out of 4.0). The null and alternative hypotheses are: </a:t>
            </a:r>
            <a:br>
              <a:rPr lang="en-GB" b="0" i="0" u="none" strike="noStrike" dirty="0">
                <a:solidFill>
                  <a:srgbClr val="424242"/>
                </a:solidFill>
                <a:effectLst/>
                <a:latin typeface="Neue Helvetica W01"/>
              </a:rPr>
            </a:br>
            <a:r>
              <a:rPr lang="en-GB" b="0" i="1" u="none" strike="noStrike" dirty="0">
                <a:solidFill>
                  <a:srgbClr val="424242"/>
                </a:solidFill>
                <a:effectLst/>
                <a:latin typeface="Neue Helvetica W01"/>
              </a:rPr>
              <a:t>H</a:t>
            </a:r>
            <a:r>
              <a:rPr lang="en-GB" b="0" i="1" u="none" strike="noStrike" baseline="-25000" dirty="0">
                <a:solidFill>
                  <a:srgbClr val="424242"/>
                </a:solidFill>
                <a:effectLst/>
                <a:latin typeface="Neue Helvetica W01"/>
              </a:rPr>
              <a:t>0</a:t>
            </a:r>
            <a:r>
              <a:rPr lang="en-GB" b="0" i="0" u="none" strike="noStrike" dirty="0">
                <a:solidFill>
                  <a:srgbClr val="424242"/>
                </a:solidFill>
                <a:effectLst/>
                <a:latin typeface="Neue Helvetica W01"/>
              </a:rPr>
              <a:t>: </a:t>
            </a:r>
            <a:r>
              <a:rPr lang="el-GR" b="0" i="1" u="none" strike="noStrike" dirty="0">
                <a:solidFill>
                  <a:srgbClr val="424242"/>
                </a:solidFill>
                <a:effectLst/>
                <a:latin typeface="Neue Helvetica W01"/>
              </a:rPr>
              <a:t>μ</a:t>
            </a:r>
            <a:r>
              <a:rPr lang="el-GR" b="0" i="0" u="none" strike="noStrike" dirty="0">
                <a:solidFill>
                  <a:srgbClr val="424242"/>
                </a:solidFill>
                <a:effectLst/>
                <a:latin typeface="Neue Helvetica W01"/>
              </a:rPr>
              <a:t> = 2.0 </a:t>
            </a:r>
            <a:br>
              <a:rPr lang="el-GR" b="0" i="0" u="none" strike="noStrike" dirty="0">
                <a:solidFill>
                  <a:srgbClr val="424242"/>
                </a:solidFill>
                <a:effectLst/>
                <a:latin typeface="Neue Helvetica W01"/>
              </a:rPr>
            </a:br>
            <a:r>
              <a:rPr lang="en-GB" b="0" i="1" u="none" strike="noStrike" dirty="0">
                <a:solidFill>
                  <a:srgbClr val="424242"/>
                </a:solidFill>
                <a:effectLst/>
                <a:latin typeface="Neue Helvetica W01"/>
              </a:rPr>
              <a:t>H</a:t>
            </a:r>
            <a:r>
              <a:rPr lang="en-GB" b="0" i="1" u="none" strike="noStrike" baseline="-25000" dirty="0">
                <a:solidFill>
                  <a:srgbClr val="424242"/>
                </a:solidFill>
                <a:effectLst/>
                <a:latin typeface="Neue Helvetica W01"/>
              </a:rPr>
              <a:t>a</a:t>
            </a:r>
            <a:r>
              <a:rPr lang="en-GB" b="0" i="0" u="none" strike="noStrike" dirty="0">
                <a:solidFill>
                  <a:srgbClr val="424242"/>
                </a:solidFill>
                <a:effectLst/>
                <a:latin typeface="Neue Helvetica W01"/>
              </a:rPr>
              <a:t>: </a:t>
            </a:r>
            <a:r>
              <a:rPr lang="el-GR" b="0" i="1" u="none" strike="noStrike" dirty="0">
                <a:solidFill>
                  <a:srgbClr val="424242"/>
                </a:solidFill>
                <a:effectLst/>
                <a:latin typeface="Neue Helvetica W01"/>
              </a:rPr>
              <a:t>μ</a:t>
            </a:r>
            <a:r>
              <a:rPr lang="el-GR" b="0" i="0" u="none" strike="noStrike" dirty="0">
                <a:solidFill>
                  <a:srgbClr val="424242"/>
                </a:solidFill>
                <a:effectLst/>
                <a:latin typeface="Neue Helvetica W01"/>
              </a:rPr>
              <a:t> ≠ 2.0</a:t>
            </a:r>
            <a:endParaRPr lang="en-GB" b="0" i="0" u="none" strike="noStrike" dirty="0">
              <a:solidFill>
                <a:srgbClr val="424242"/>
              </a:solidFill>
              <a:effectLst/>
              <a:latin typeface="Neue Helvetica W01"/>
            </a:endParaRPr>
          </a:p>
          <a:p>
            <a:r>
              <a:rPr lang="en-GB" b="0" i="0" u="none" strike="noStrike" dirty="0">
                <a:solidFill>
                  <a:srgbClr val="424242"/>
                </a:solidFill>
                <a:effectLst/>
                <a:latin typeface="Neue Helvetica W01"/>
              </a:rPr>
              <a:t>We want to test if college students take less than five years to graduate from college, on the average. The null and alternative hypotheses are: </a:t>
            </a:r>
            <a:br>
              <a:rPr lang="en-GB" b="0" i="0" u="none" strike="noStrike" dirty="0">
                <a:solidFill>
                  <a:srgbClr val="424242"/>
                </a:solidFill>
                <a:effectLst/>
                <a:latin typeface="Neue Helvetica W01"/>
              </a:rPr>
            </a:br>
            <a:r>
              <a:rPr lang="en-GB" b="0" i="1" u="none" strike="noStrike" dirty="0">
                <a:solidFill>
                  <a:srgbClr val="424242"/>
                </a:solidFill>
                <a:effectLst/>
                <a:latin typeface="Neue Helvetica W01"/>
              </a:rPr>
              <a:t>H</a:t>
            </a:r>
            <a:r>
              <a:rPr lang="en-GB" b="0" i="1" u="none" strike="noStrike" baseline="-25000" dirty="0">
                <a:solidFill>
                  <a:srgbClr val="424242"/>
                </a:solidFill>
                <a:effectLst/>
                <a:latin typeface="Neue Helvetica W01"/>
              </a:rPr>
              <a:t>0</a:t>
            </a:r>
            <a:r>
              <a:rPr lang="en-GB" b="0" i="0" u="none" strike="noStrike" dirty="0">
                <a:solidFill>
                  <a:srgbClr val="424242"/>
                </a:solidFill>
                <a:effectLst/>
                <a:latin typeface="Neue Helvetica W01"/>
              </a:rPr>
              <a:t>: </a:t>
            </a:r>
            <a:r>
              <a:rPr lang="el-GR" b="0" i="1" u="none" strike="noStrike" dirty="0">
                <a:solidFill>
                  <a:srgbClr val="424242"/>
                </a:solidFill>
                <a:effectLst/>
                <a:latin typeface="Neue Helvetica W01"/>
              </a:rPr>
              <a:t>μ</a:t>
            </a:r>
            <a:r>
              <a:rPr lang="el-GR" b="0" i="0" u="none" strike="noStrike" dirty="0">
                <a:solidFill>
                  <a:srgbClr val="424242"/>
                </a:solidFill>
                <a:effectLst/>
                <a:latin typeface="Neue Helvetica W01"/>
              </a:rPr>
              <a:t> ≥ 5 </a:t>
            </a:r>
            <a:br>
              <a:rPr lang="el-GR" b="0" i="0" u="none" strike="noStrike" dirty="0">
                <a:solidFill>
                  <a:srgbClr val="424242"/>
                </a:solidFill>
                <a:effectLst/>
                <a:latin typeface="Neue Helvetica W01"/>
              </a:rPr>
            </a:br>
            <a:r>
              <a:rPr lang="en-GB" b="0" i="1" u="none" strike="noStrike" dirty="0">
                <a:solidFill>
                  <a:srgbClr val="424242"/>
                </a:solidFill>
                <a:effectLst/>
                <a:latin typeface="Neue Helvetica W01"/>
              </a:rPr>
              <a:t>H</a:t>
            </a:r>
            <a:r>
              <a:rPr lang="en-GB" b="0" i="1" u="none" strike="noStrike" baseline="-25000" dirty="0">
                <a:solidFill>
                  <a:srgbClr val="424242"/>
                </a:solidFill>
                <a:effectLst/>
                <a:latin typeface="Neue Helvetica W01"/>
              </a:rPr>
              <a:t>a</a:t>
            </a:r>
            <a:r>
              <a:rPr lang="en-GB" b="0" i="0" u="none" strike="noStrike" dirty="0">
                <a:solidFill>
                  <a:srgbClr val="424242"/>
                </a:solidFill>
                <a:effectLst/>
                <a:latin typeface="Neue Helvetica W01"/>
              </a:rPr>
              <a:t>: </a:t>
            </a:r>
            <a:r>
              <a:rPr lang="el-GR" b="0" i="1" u="none" strike="noStrike" dirty="0">
                <a:solidFill>
                  <a:srgbClr val="424242"/>
                </a:solidFill>
                <a:effectLst/>
                <a:latin typeface="Neue Helvetica W01"/>
              </a:rPr>
              <a:t>μ</a:t>
            </a:r>
            <a:r>
              <a:rPr lang="el-GR" b="0" i="0" u="none" strike="noStrike" dirty="0">
                <a:solidFill>
                  <a:srgbClr val="424242"/>
                </a:solidFill>
                <a:effectLst/>
                <a:latin typeface="Neue Helvetica W01"/>
              </a:rPr>
              <a:t> &lt; 5</a:t>
            </a:r>
            <a:endParaRPr lang="en-GB" b="0" i="0" u="none" strike="noStrike">
              <a:solidFill>
                <a:srgbClr val="424242"/>
              </a:solidFill>
              <a:effectLst/>
              <a:latin typeface="Neue Helvetica W01"/>
            </a:endParaRPr>
          </a:p>
          <a:p>
            <a:pPr marL="0" indent="0">
              <a:buNone/>
            </a:pPr>
            <a:endParaRPr lang="en-GB" dirty="0">
              <a:solidFill>
                <a:srgbClr val="424242"/>
              </a:solidFill>
              <a:latin typeface="Neue Helvetica W01"/>
            </a:endParaRPr>
          </a:p>
        </p:txBody>
      </p:sp>
    </p:spTree>
    <p:extLst>
      <p:ext uri="{BB962C8B-B14F-4D97-AF65-F5344CB8AC3E}">
        <p14:creationId xmlns:p14="http://schemas.microsoft.com/office/powerpoint/2010/main" val="2419732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8468B-B287-1695-D9B8-5C0579289E15}"/>
              </a:ext>
            </a:extLst>
          </p:cNvPr>
          <p:cNvSpPr>
            <a:spLocks noGrp="1"/>
          </p:cNvSpPr>
          <p:nvPr>
            <p:ph type="title"/>
          </p:nvPr>
        </p:nvSpPr>
        <p:spPr/>
        <p:txBody>
          <a:bodyPr/>
          <a:lstStyle/>
          <a:p>
            <a:r>
              <a:rPr lang="en-US" dirty="0"/>
              <a:t>Understanding Hypothesis testing </a:t>
            </a:r>
          </a:p>
        </p:txBody>
      </p:sp>
      <p:sp>
        <p:nvSpPr>
          <p:cNvPr id="3" name="Content Placeholder 2">
            <a:extLst>
              <a:ext uri="{FF2B5EF4-FFF2-40B4-BE49-F238E27FC236}">
                <a16:creationId xmlns:a16="http://schemas.microsoft.com/office/drawing/2014/main" id="{C66C3A0D-C4C2-D671-AD55-ACA80E580CA8}"/>
              </a:ext>
            </a:extLst>
          </p:cNvPr>
          <p:cNvSpPr>
            <a:spLocks noGrp="1"/>
          </p:cNvSpPr>
          <p:nvPr>
            <p:ph idx="1"/>
          </p:nvPr>
        </p:nvSpPr>
        <p:spPr/>
        <p:txBody>
          <a:bodyPr/>
          <a:lstStyle/>
          <a:p>
            <a:r>
              <a:rPr lang="en-US" dirty="0"/>
              <a:t>Lets take an example of recovery time and drug testing for cold. </a:t>
            </a:r>
          </a:p>
          <a:p>
            <a:r>
              <a:rPr lang="en-US" dirty="0"/>
              <a:t>Studies suggest that the mean recovery time for common cold is 18 days, with a standard deviation of 1.5 days. </a:t>
            </a:r>
          </a:p>
          <a:p>
            <a:endParaRPr lang="en-US" dirty="0"/>
          </a:p>
        </p:txBody>
      </p:sp>
      <p:pic>
        <p:nvPicPr>
          <p:cNvPr id="5" name="Picture 4" descr="Chart&#10;&#10;Description automatically generated">
            <a:extLst>
              <a:ext uri="{FF2B5EF4-FFF2-40B4-BE49-F238E27FC236}">
                <a16:creationId xmlns:a16="http://schemas.microsoft.com/office/drawing/2014/main" id="{5A280BFE-35E1-19C1-B8D6-7E38DA5BDB3A}"/>
              </a:ext>
            </a:extLst>
          </p:cNvPr>
          <p:cNvPicPr>
            <a:picLocks noChangeAspect="1"/>
          </p:cNvPicPr>
          <p:nvPr/>
        </p:nvPicPr>
        <p:blipFill>
          <a:blip r:embed="rId2"/>
          <a:stretch>
            <a:fillRect/>
          </a:stretch>
        </p:blipFill>
        <p:spPr>
          <a:xfrm>
            <a:off x="1620837" y="3266413"/>
            <a:ext cx="5011698" cy="3013075"/>
          </a:xfrm>
          <a:prstGeom prst="rect">
            <a:avLst/>
          </a:prstGeom>
        </p:spPr>
      </p:pic>
      <p:sp>
        <p:nvSpPr>
          <p:cNvPr id="6" name="TextBox 5">
            <a:extLst>
              <a:ext uri="{FF2B5EF4-FFF2-40B4-BE49-F238E27FC236}">
                <a16:creationId xmlns:a16="http://schemas.microsoft.com/office/drawing/2014/main" id="{E4519F40-EEF1-07FF-BAF0-BA38D3810A78}"/>
              </a:ext>
            </a:extLst>
          </p:cNvPr>
          <p:cNvSpPr txBox="1"/>
          <p:nvPr/>
        </p:nvSpPr>
        <p:spPr>
          <a:xfrm>
            <a:off x="7272338" y="4071938"/>
            <a:ext cx="5009705" cy="369332"/>
          </a:xfrm>
          <a:prstGeom prst="rect">
            <a:avLst/>
          </a:prstGeom>
          <a:noFill/>
        </p:spPr>
        <p:txBody>
          <a:bodyPr wrap="none" rtlCol="0">
            <a:spAutoFit/>
          </a:bodyPr>
          <a:lstStyle/>
          <a:p>
            <a:r>
              <a:rPr lang="en-US" dirty="0"/>
              <a:t>95% chance of recovery between 15 to 21 days</a:t>
            </a:r>
          </a:p>
        </p:txBody>
      </p:sp>
    </p:spTree>
    <p:extLst>
      <p:ext uri="{BB962C8B-B14F-4D97-AF65-F5344CB8AC3E}">
        <p14:creationId xmlns:p14="http://schemas.microsoft.com/office/powerpoint/2010/main" val="2301018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BB635-B4BE-8140-9140-0ADE2F574060}"/>
              </a:ext>
            </a:extLst>
          </p:cNvPr>
          <p:cNvSpPr>
            <a:spLocks noGrp="1"/>
          </p:cNvSpPr>
          <p:nvPr>
            <p:ph type="title"/>
          </p:nvPr>
        </p:nvSpPr>
        <p:spPr/>
        <p:txBody>
          <a:bodyPr/>
          <a:lstStyle/>
          <a:p>
            <a:r>
              <a:rPr lang="en-US" dirty="0"/>
              <a:t>Understanding Hypothesis testing </a:t>
            </a:r>
          </a:p>
        </p:txBody>
      </p:sp>
      <p:sp>
        <p:nvSpPr>
          <p:cNvPr id="3" name="Content Placeholder 2">
            <a:extLst>
              <a:ext uri="{FF2B5EF4-FFF2-40B4-BE49-F238E27FC236}">
                <a16:creationId xmlns:a16="http://schemas.microsoft.com/office/drawing/2014/main" id="{F937273F-A723-69B9-F80E-D2C63A257641}"/>
              </a:ext>
            </a:extLst>
          </p:cNvPr>
          <p:cNvSpPr>
            <a:spLocks noGrp="1"/>
          </p:cNvSpPr>
          <p:nvPr>
            <p:ph idx="1"/>
          </p:nvPr>
        </p:nvSpPr>
        <p:spPr/>
        <p:txBody>
          <a:bodyPr/>
          <a:lstStyle/>
          <a:p>
            <a:r>
              <a:rPr lang="en-US" dirty="0"/>
              <a:t>2.5% chances that the recovery will be less than 15 days and 2.5% chances that the recovery will be more than 21 days. </a:t>
            </a:r>
          </a:p>
          <a:p>
            <a:r>
              <a:rPr lang="en-US" dirty="0"/>
              <a:t>A new drug was tested on a group of 40 people, and it took them an average of 16 days to recover. </a:t>
            </a:r>
          </a:p>
          <a:p>
            <a:pPr marL="0" indent="0">
              <a:buNone/>
            </a:pPr>
            <a:endParaRPr lang="en-US" dirty="0"/>
          </a:p>
          <a:p>
            <a:pPr marL="0" indent="0">
              <a:buNone/>
            </a:pPr>
            <a:endParaRPr lang="en-US" dirty="0"/>
          </a:p>
        </p:txBody>
      </p:sp>
      <p:pic>
        <p:nvPicPr>
          <p:cNvPr id="5" name="Picture 4" descr="Chart, line chart&#10;&#10;Description automatically generated">
            <a:extLst>
              <a:ext uri="{FF2B5EF4-FFF2-40B4-BE49-F238E27FC236}">
                <a16:creationId xmlns:a16="http://schemas.microsoft.com/office/drawing/2014/main" id="{48E90DF3-09B4-B68A-F014-86757EADAC29}"/>
              </a:ext>
            </a:extLst>
          </p:cNvPr>
          <p:cNvPicPr>
            <a:picLocks noChangeAspect="1"/>
          </p:cNvPicPr>
          <p:nvPr/>
        </p:nvPicPr>
        <p:blipFill>
          <a:blip r:embed="rId2"/>
          <a:stretch>
            <a:fillRect/>
          </a:stretch>
        </p:blipFill>
        <p:spPr>
          <a:xfrm>
            <a:off x="1684337" y="3445938"/>
            <a:ext cx="5845176" cy="3156925"/>
          </a:xfrm>
          <a:prstGeom prst="rect">
            <a:avLst/>
          </a:prstGeom>
        </p:spPr>
      </p:pic>
    </p:spTree>
    <p:extLst>
      <p:ext uri="{BB962C8B-B14F-4D97-AF65-F5344CB8AC3E}">
        <p14:creationId xmlns:p14="http://schemas.microsoft.com/office/powerpoint/2010/main" val="382178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D3C53-3422-1FEF-77FC-ABC32BB197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8F1362-0231-88C5-30FF-0CF02CFCFDE3}"/>
              </a:ext>
            </a:extLst>
          </p:cNvPr>
          <p:cNvSpPr>
            <a:spLocks noGrp="1"/>
          </p:cNvSpPr>
          <p:nvPr>
            <p:ph idx="1"/>
          </p:nvPr>
        </p:nvSpPr>
        <p:spPr/>
        <p:txBody>
          <a:bodyPr/>
          <a:lstStyle/>
          <a:p>
            <a:r>
              <a:rPr lang="en-US" dirty="0"/>
              <a:t>Null hypothesis: Did the drug not work and the short recovery period was just a coincidence? </a:t>
            </a:r>
          </a:p>
          <a:p>
            <a:r>
              <a:rPr lang="en-US" dirty="0"/>
              <a:t>Alternate hypothesis: Does the drug show a significant result and works? </a:t>
            </a:r>
          </a:p>
          <a:p>
            <a:r>
              <a:rPr lang="en-US" dirty="0"/>
              <a:t>There are 2 types of tests to calculate this, one tailed test and two tailed test. </a:t>
            </a:r>
          </a:p>
        </p:txBody>
      </p:sp>
    </p:spTree>
    <p:extLst>
      <p:ext uri="{BB962C8B-B14F-4D97-AF65-F5344CB8AC3E}">
        <p14:creationId xmlns:p14="http://schemas.microsoft.com/office/powerpoint/2010/main" val="3974201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E62FF-283D-AD66-D50C-4C9AC492C370}"/>
              </a:ext>
            </a:extLst>
          </p:cNvPr>
          <p:cNvSpPr>
            <a:spLocks noGrp="1"/>
          </p:cNvSpPr>
          <p:nvPr>
            <p:ph type="title"/>
          </p:nvPr>
        </p:nvSpPr>
        <p:spPr/>
        <p:txBody>
          <a:bodyPr/>
          <a:lstStyle/>
          <a:p>
            <a:r>
              <a:rPr lang="en-US" dirty="0"/>
              <a:t>One tailed test </a:t>
            </a:r>
          </a:p>
        </p:txBody>
      </p:sp>
      <p:sp>
        <p:nvSpPr>
          <p:cNvPr id="3" name="Content Placeholder 2">
            <a:extLst>
              <a:ext uri="{FF2B5EF4-FFF2-40B4-BE49-F238E27FC236}">
                <a16:creationId xmlns:a16="http://schemas.microsoft.com/office/drawing/2014/main" id="{2FCB532E-D584-234E-6B97-C8FDB08473B8}"/>
              </a:ext>
            </a:extLst>
          </p:cNvPr>
          <p:cNvSpPr>
            <a:spLocks noGrp="1"/>
          </p:cNvSpPr>
          <p:nvPr>
            <p:ph idx="1"/>
          </p:nvPr>
        </p:nvSpPr>
        <p:spPr/>
        <p:txBody>
          <a:bodyPr/>
          <a:lstStyle/>
          <a:p>
            <a:r>
              <a:rPr lang="en-US" dirty="0"/>
              <a:t>In one tailed test we hypothesize around the mean using inequalities. </a:t>
            </a:r>
          </a:p>
          <a:p>
            <a:r>
              <a:rPr lang="en-US" dirty="0"/>
              <a:t>To reject our null hypothesis, we need to show that our sample mean of the patients who took the drug is not likely to have been coincidental. Since a p-value of .05 or less is traditionally considered statistically </a:t>
            </a:r>
            <a:r>
              <a:rPr lang="en-US" dirty="0" err="1"/>
              <a:t>signficant</a:t>
            </a:r>
            <a:r>
              <a:rPr lang="en-US" dirty="0"/>
              <a:t>, we will use that as our threshold.</a:t>
            </a:r>
          </a:p>
          <a:p>
            <a:r>
              <a:rPr lang="en-US" dirty="0"/>
              <a:t>We only check one tail on the normal distribution curve in a one tailed test. In this example we will calculate the x – value with 5% of area behind it (since 0.05 is the p-value) </a:t>
            </a:r>
          </a:p>
          <a:p>
            <a:endParaRPr lang="en-US" dirty="0"/>
          </a:p>
        </p:txBody>
      </p:sp>
    </p:spTree>
    <p:extLst>
      <p:ext uri="{BB962C8B-B14F-4D97-AF65-F5344CB8AC3E}">
        <p14:creationId xmlns:p14="http://schemas.microsoft.com/office/powerpoint/2010/main" val="2013285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638D9-33C0-EF5C-2596-4C2D192BB45F}"/>
              </a:ext>
            </a:extLst>
          </p:cNvPr>
          <p:cNvSpPr>
            <a:spLocks noGrp="1"/>
          </p:cNvSpPr>
          <p:nvPr>
            <p:ph type="title"/>
          </p:nvPr>
        </p:nvSpPr>
        <p:spPr/>
        <p:txBody>
          <a:bodyPr/>
          <a:lstStyle/>
          <a:p>
            <a:r>
              <a:rPr lang="en-US" dirty="0"/>
              <a:t>One tailed test </a:t>
            </a:r>
          </a:p>
        </p:txBody>
      </p:sp>
      <p:pic>
        <p:nvPicPr>
          <p:cNvPr id="9" name="Content Placeholder 8" descr="Chart, line chart&#10;&#10;Description automatically generated">
            <a:extLst>
              <a:ext uri="{FF2B5EF4-FFF2-40B4-BE49-F238E27FC236}">
                <a16:creationId xmlns:a16="http://schemas.microsoft.com/office/drawing/2014/main" id="{4B731177-97D7-7C6B-F7F6-3B6CAC18FD3E}"/>
              </a:ext>
            </a:extLst>
          </p:cNvPr>
          <p:cNvPicPr>
            <a:picLocks noGrp="1" noChangeAspect="1"/>
          </p:cNvPicPr>
          <p:nvPr>
            <p:ph idx="1"/>
          </p:nvPr>
        </p:nvPicPr>
        <p:blipFill>
          <a:blip r:embed="rId2"/>
          <a:stretch>
            <a:fillRect/>
          </a:stretch>
        </p:blipFill>
        <p:spPr>
          <a:xfrm>
            <a:off x="1382700" y="2160588"/>
            <a:ext cx="7186638" cy="3881437"/>
          </a:xfrm>
        </p:spPr>
      </p:pic>
    </p:spTree>
    <p:extLst>
      <p:ext uri="{BB962C8B-B14F-4D97-AF65-F5344CB8AC3E}">
        <p14:creationId xmlns:p14="http://schemas.microsoft.com/office/powerpoint/2010/main" val="2191469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EEFBC-61EB-C394-D8C5-7186BEFFE1F0}"/>
              </a:ext>
            </a:extLst>
          </p:cNvPr>
          <p:cNvSpPr>
            <a:spLocks noGrp="1"/>
          </p:cNvSpPr>
          <p:nvPr>
            <p:ph type="title"/>
          </p:nvPr>
        </p:nvSpPr>
        <p:spPr/>
        <p:txBody>
          <a:bodyPr>
            <a:normAutofit fontScale="90000"/>
          </a:bodyPr>
          <a:lstStyle/>
          <a:p>
            <a:r>
              <a:rPr lang="en-GB" b="1" i="0" u="none" strike="noStrike" dirty="0">
                <a:solidFill>
                  <a:srgbClr val="3D3B49"/>
                </a:solidFill>
                <a:effectLst/>
                <a:latin typeface="Noto Serif" panose="02020600060500020200" pitchFamily="18" charset="0"/>
              </a:rPr>
              <a:t>Python code for getting x-value with 5% of area behind it</a:t>
            </a:r>
            <a:br>
              <a:rPr lang="en-GB" b="1" i="0" u="none" strike="noStrike" dirty="0">
                <a:solidFill>
                  <a:srgbClr val="3D3B49"/>
                </a:solidFill>
                <a:effectLst/>
                <a:latin typeface="Noto Serif" panose="02020600060500020200" pitchFamily="18" charset="0"/>
              </a:rPr>
            </a:br>
            <a:endParaRPr lang="en-US" dirty="0"/>
          </a:p>
        </p:txBody>
      </p:sp>
      <p:pic>
        <p:nvPicPr>
          <p:cNvPr id="5" name="Content Placeholder 4" descr="Graphical user interface, text, application&#10;&#10;Description automatically generated">
            <a:extLst>
              <a:ext uri="{FF2B5EF4-FFF2-40B4-BE49-F238E27FC236}">
                <a16:creationId xmlns:a16="http://schemas.microsoft.com/office/drawing/2014/main" id="{EFF6301A-2DB1-A8E4-0923-17EE2021987C}"/>
              </a:ext>
            </a:extLst>
          </p:cNvPr>
          <p:cNvPicPr>
            <a:picLocks noGrp="1" noChangeAspect="1"/>
          </p:cNvPicPr>
          <p:nvPr>
            <p:ph idx="1"/>
          </p:nvPr>
        </p:nvPicPr>
        <p:blipFill>
          <a:blip r:embed="rId2"/>
          <a:stretch>
            <a:fillRect/>
          </a:stretch>
        </p:blipFill>
        <p:spPr>
          <a:xfrm>
            <a:off x="886619" y="2310606"/>
            <a:ext cx="8178800" cy="3581400"/>
          </a:xfrm>
        </p:spPr>
      </p:pic>
    </p:spTree>
    <p:extLst>
      <p:ext uri="{BB962C8B-B14F-4D97-AF65-F5344CB8AC3E}">
        <p14:creationId xmlns:p14="http://schemas.microsoft.com/office/powerpoint/2010/main" val="2166361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0C499-9A15-7E96-5173-C9B6DA3DB379}"/>
              </a:ext>
            </a:extLst>
          </p:cNvPr>
          <p:cNvSpPr>
            <a:spLocks noGrp="1"/>
          </p:cNvSpPr>
          <p:nvPr>
            <p:ph type="title"/>
          </p:nvPr>
        </p:nvSpPr>
        <p:spPr/>
        <p:txBody>
          <a:bodyPr/>
          <a:lstStyle/>
          <a:p>
            <a:r>
              <a:rPr lang="en-US" dirty="0"/>
              <a:t>One tailed test </a:t>
            </a:r>
          </a:p>
        </p:txBody>
      </p:sp>
      <p:sp>
        <p:nvSpPr>
          <p:cNvPr id="3" name="Content Placeholder 2">
            <a:extLst>
              <a:ext uri="{FF2B5EF4-FFF2-40B4-BE49-F238E27FC236}">
                <a16:creationId xmlns:a16="http://schemas.microsoft.com/office/drawing/2014/main" id="{5BA85F84-1339-360B-EBFA-AFF84F9E3937}"/>
              </a:ext>
            </a:extLst>
          </p:cNvPr>
          <p:cNvSpPr>
            <a:spLocks noGrp="1"/>
          </p:cNvSpPr>
          <p:nvPr>
            <p:ph idx="1"/>
          </p:nvPr>
        </p:nvSpPr>
        <p:spPr/>
        <p:txBody>
          <a:bodyPr/>
          <a:lstStyle/>
          <a:p>
            <a:r>
              <a:rPr lang="en-US" dirty="0"/>
              <a:t>Therefore, if we achieve an average 15.53 or fewer days of recovery time in our sample group, our drug is considered statistically significant enough to have shown an impact. However, our sample mean of recovery time is actually 16 days and does not fall into this null hypothesis rejection zone. Therefore, the statistical significance test has failed.</a:t>
            </a:r>
          </a:p>
        </p:txBody>
      </p:sp>
    </p:spTree>
    <p:extLst>
      <p:ext uri="{BB962C8B-B14F-4D97-AF65-F5344CB8AC3E}">
        <p14:creationId xmlns:p14="http://schemas.microsoft.com/office/powerpoint/2010/main" val="1528599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30E0-7B6F-8389-3BB0-ECD930165B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D5656F-858C-58C0-1C72-BA353CA29776}"/>
              </a:ext>
            </a:extLst>
          </p:cNvPr>
          <p:cNvSpPr>
            <a:spLocks noGrp="1"/>
          </p:cNvSpPr>
          <p:nvPr>
            <p:ph idx="1"/>
          </p:nvPr>
        </p:nvSpPr>
        <p:spPr/>
        <p:txBody>
          <a:bodyPr/>
          <a:lstStyle/>
          <a:p>
            <a:r>
              <a:rPr lang="en-US" dirty="0"/>
              <a:t>The area up to that 16-day mark is our p-value, which is .0912, and we calculate it in Python.</a:t>
            </a:r>
          </a:p>
          <a:p>
            <a:r>
              <a:rPr lang="en-US" dirty="0"/>
              <a:t>Since the p-value of .0912 is greater than our statistical significance threshold of .05, we do not consider the drug trial a success and fail to reject our null hypothesis.</a:t>
            </a:r>
          </a:p>
          <a:p>
            <a:pPr marL="0" indent="0">
              <a:buNone/>
            </a:pP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171DA556-3CF7-58EA-4700-BC024D91505D}"/>
              </a:ext>
            </a:extLst>
          </p:cNvPr>
          <p:cNvPicPr>
            <a:picLocks noChangeAspect="1"/>
          </p:cNvPicPr>
          <p:nvPr/>
        </p:nvPicPr>
        <p:blipFill>
          <a:blip r:embed="rId2"/>
          <a:stretch>
            <a:fillRect/>
          </a:stretch>
        </p:blipFill>
        <p:spPr>
          <a:xfrm>
            <a:off x="1573040" y="3732436"/>
            <a:ext cx="6742286" cy="2952367"/>
          </a:xfrm>
          <a:prstGeom prst="rect">
            <a:avLst/>
          </a:prstGeom>
        </p:spPr>
      </p:pic>
    </p:spTree>
    <p:extLst>
      <p:ext uri="{BB962C8B-B14F-4D97-AF65-F5344CB8AC3E}">
        <p14:creationId xmlns:p14="http://schemas.microsoft.com/office/powerpoint/2010/main" val="3568742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29351-7B62-8619-12BA-9EFC149A31D6}"/>
              </a:ext>
            </a:extLst>
          </p:cNvPr>
          <p:cNvSpPr>
            <a:spLocks noGrp="1"/>
          </p:cNvSpPr>
          <p:nvPr>
            <p:ph type="title"/>
          </p:nvPr>
        </p:nvSpPr>
        <p:spPr/>
        <p:txBody>
          <a:bodyPr/>
          <a:lstStyle/>
          <a:p>
            <a:r>
              <a:rPr lang="en-US" dirty="0"/>
              <a:t>Two – Tailed test </a:t>
            </a:r>
          </a:p>
        </p:txBody>
      </p:sp>
      <p:sp>
        <p:nvSpPr>
          <p:cNvPr id="3" name="Content Placeholder 2">
            <a:extLst>
              <a:ext uri="{FF2B5EF4-FFF2-40B4-BE49-F238E27FC236}">
                <a16:creationId xmlns:a16="http://schemas.microsoft.com/office/drawing/2014/main" id="{CB2532DA-20B3-25BB-4508-953072D037C7}"/>
              </a:ext>
            </a:extLst>
          </p:cNvPr>
          <p:cNvSpPr>
            <a:spLocks noGrp="1"/>
          </p:cNvSpPr>
          <p:nvPr>
            <p:ph idx="1"/>
          </p:nvPr>
        </p:nvSpPr>
        <p:spPr/>
        <p:txBody>
          <a:bodyPr/>
          <a:lstStyle/>
          <a:p>
            <a:r>
              <a:rPr lang="en-US" dirty="0"/>
              <a:t>In two tailed test we check at both tails of the Normal distribution curve.</a:t>
            </a:r>
          </a:p>
          <a:p>
            <a:r>
              <a:rPr lang="en-US" dirty="0"/>
              <a:t>It is a better practice. </a:t>
            </a:r>
          </a:p>
          <a:p>
            <a:r>
              <a:rPr lang="en-US" dirty="0"/>
              <a:t>We spread the p value statistical significance to both tails. </a:t>
            </a:r>
          </a:p>
          <a:p>
            <a:r>
              <a:rPr lang="en-US" dirty="0"/>
              <a:t>Instead of using inequalities , we use equal and not equal. </a:t>
            </a:r>
          </a:p>
        </p:txBody>
      </p:sp>
      <p:pic>
        <p:nvPicPr>
          <p:cNvPr id="5" name="Picture 4" descr="Graphical user interface, text, application, email&#10;&#10;Description automatically generated">
            <a:extLst>
              <a:ext uri="{FF2B5EF4-FFF2-40B4-BE49-F238E27FC236}">
                <a16:creationId xmlns:a16="http://schemas.microsoft.com/office/drawing/2014/main" id="{1B9723BD-DA93-01D1-8B79-333D61689066}"/>
              </a:ext>
            </a:extLst>
          </p:cNvPr>
          <p:cNvPicPr>
            <a:picLocks noChangeAspect="1"/>
          </p:cNvPicPr>
          <p:nvPr/>
        </p:nvPicPr>
        <p:blipFill>
          <a:blip r:embed="rId2"/>
          <a:stretch>
            <a:fillRect/>
          </a:stretch>
        </p:blipFill>
        <p:spPr>
          <a:xfrm>
            <a:off x="2917998" y="3757613"/>
            <a:ext cx="2755900" cy="1028700"/>
          </a:xfrm>
          <a:prstGeom prst="rect">
            <a:avLst/>
          </a:prstGeom>
        </p:spPr>
      </p:pic>
    </p:spTree>
    <p:extLst>
      <p:ext uri="{BB962C8B-B14F-4D97-AF65-F5344CB8AC3E}">
        <p14:creationId xmlns:p14="http://schemas.microsoft.com/office/powerpoint/2010/main" val="4157323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E2E2-0003-CAD0-88BB-4EDF05751DF3}"/>
              </a:ext>
            </a:extLst>
          </p:cNvPr>
          <p:cNvSpPr>
            <a:spLocks noGrp="1"/>
          </p:cNvSpPr>
          <p:nvPr>
            <p:ph type="title"/>
          </p:nvPr>
        </p:nvSpPr>
        <p:spPr/>
        <p:txBody>
          <a:bodyPr/>
          <a:lstStyle/>
          <a:p>
            <a:r>
              <a:rPr lang="en-US" dirty="0"/>
              <a:t>What is Inferential statistics? </a:t>
            </a:r>
            <a:br>
              <a:rPr lang="en-US" dirty="0"/>
            </a:br>
            <a:endParaRPr lang="en-US" dirty="0"/>
          </a:p>
        </p:txBody>
      </p:sp>
      <p:sp>
        <p:nvSpPr>
          <p:cNvPr id="3" name="Content Placeholder 2">
            <a:extLst>
              <a:ext uri="{FF2B5EF4-FFF2-40B4-BE49-F238E27FC236}">
                <a16:creationId xmlns:a16="http://schemas.microsoft.com/office/drawing/2014/main" id="{31DD56ED-8C7F-6404-AB7C-ED4E078A972E}"/>
              </a:ext>
            </a:extLst>
          </p:cNvPr>
          <p:cNvSpPr>
            <a:spLocks noGrp="1"/>
          </p:cNvSpPr>
          <p:nvPr>
            <p:ph idx="1"/>
          </p:nvPr>
        </p:nvSpPr>
        <p:spPr/>
        <p:txBody>
          <a:bodyPr/>
          <a:lstStyle/>
          <a:p>
            <a:r>
              <a:rPr lang="en-US" dirty="0"/>
              <a:t>It is the study of the abstract relationship between sample and population.</a:t>
            </a:r>
          </a:p>
          <a:p>
            <a:r>
              <a:rPr lang="en-US" dirty="0"/>
              <a:t>As a Data Scientist , you will need to keep all your bias aside and do not jump to conclusions. </a:t>
            </a:r>
          </a:p>
          <a:p>
            <a:r>
              <a:rPr lang="en-US" dirty="0"/>
              <a:t>Inferential Statistics helps us do the following: </a:t>
            </a:r>
          </a:p>
          <a:p>
            <a:pPr lvl="1"/>
            <a:r>
              <a:rPr lang="en-US" dirty="0"/>
              <a:t>Estimate parameters</a:t>
            </a:r>
          </a:p>
          <a:p>
            <a:pPr lvl="1"/>
            <a:r>
              <a:rPr lang="en-US" dirty="0"/>
              <a:t>Construct confidence intervals</a:t>
            </a:r>
          </a:p>
          <a:p>
            <a:pPr lvl="1"/>
            <a:r>
              <a:rPr lang="en-US" dirty="0"/>
              <a:t>Test hypothesis </a:t>
            </a:r>
          </a:p>
          <a:p>
            <a:pPr lvl="1"/>
            <a:r>
              <a:rPr lang="en-US" dirty="0"/>
              <a:t>Make decisions </a:t>
            </a:r>
          </a:p>
          <a:p>
            <a:pPr lvl="1"/>
            <a:r>
              <a:rPr lang="en-US" dirty="0"/>
              <a:t>Develop strategies </a:t>
            </a:r>
          </a:p>
          <a:p>
            <a:pPr lvl="1"/>
            <a:r>
              <a:rPr lang="en-US" dirty="0"/>
              <a:t>Forecasting </a:t>
            </a:r>
          </a:p>
        </p:txBody>
      </p:sp>
    </p:spTree>
    <p:extLst>
      <p:ext uri="{BB962C8B-B14F-4D97-AF65-F5344CB8AC3E}">
        <p14:creationId xmlns:p14="http://schemas.microsoft.com/office/powerpoint/2010/main" val="3248300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806FC-C452-FF24-6ED5-3FE86135FA6F}"/>
              </a:ext>
            </a:extLst>
          </p:cNvPr>
          <p:cNvSpPr>
            <a:spLocks noGrp="1"/>
          </p:cNvSpPr>
          <p:nvPr>
            <p:ph type="title"/>
          </p:nvPr>
        </p:nvSpPr>
        <p:spPr/>
        <p:txBody>
          <a:bodyPr/>
          <a:lstStyle/>
          <a:p>
            <a:r>
              <a:rPr lang="en-US" dirty="0"/>
              <a:t>Two Tailed test example</a:t>
            </a:r>
          </a:p>
        </p:txBody>
      </p:sp>
      <p:sp>
        <p:nvSpPr>
          <p:cNvPr id="3" name="Content Placeholder 2">
            <a:extLst>
              <a:ext uri="{FF2B5EF4-FFF2-40B4-BE49-F238E27FC236}">
                <a16:creationId xmlns:a16="http://schemas.microsoft.com/office/drawing/2014/main" id="{88595250-C42E-C684-4923-AA240B7EF44E}"/>
              </a:ext>
            </a:extLst>
          </p:cNvPr>
          <p:cNvSpPr>
            <a:spLocks noGrp="1"/>
          </p:cNvSpPr>
          <p:nvPr>
            <p:ph idx="1"/>
          </p:nvPr>
        </p:nvSpPr>
        <p:spPr>
          <a:xfrm>
            <a:off x="677334" y="1543051"/>
            <a:ext cx="8596668" cy="4498312"/>
          </a:xfrm>
        </p:spPr>
        <p:txBody>
          <a:bodyPr/>
          <a:lstStyle/>
          <a:p>
            <a:r>
              <a:rPr lang="en-US" dirty="0"/>
              <a:t>Using the same example, as the one tailed test. </a:t>
            </a:r>
          </a:p>
          <a:p>
            <a:r>
              <a:rPr lang="en-US" dirty="0"/>
              <a:t>Our hypothesis is now whether the drug had any impact on the cold recovery time or not. </a:t>
            </a:r>
          </a:p>
          <a:p>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AEE26191-706F-3970-2AF2-B42F5E12E9CA}"/>
              </a:ext>
            </a:extLst>
          </p:cNvPr>
          <p:cNvPicPr>
            <a:picLocks noChangeAspect="1"/>
          </p:cNvPicPr>
          <p:nvPr/>
        </p:nvPicPr>
        <p:blipFill>
          <a:blip r:embed="rId2"/>
          <a:stretch>
            <a:fillRect/>
          </a:stretch>
        </p:blipFill>
        <p:spPr>
          <a:xfrm>
            <a:off x="3117850" y="3071813"/>
            <a:ext cx="2755900" cy="1028700"/>
          </a:xfrm>
          <a:prstGeom prst="rect">
            <a:avLst/>
          </a:prstGeom>
        </p:spPr>
      </p:pic>
    </p:spTree>
    <p:extLst>
      <p:ext uri="{BB962C8B-B14F-4D97-AF65-F5344CB8AC3E}">
        <p14:creationId xmlns:p14="http://schemas.microsoft.com/office/powerpoint/2010/main" val="3284263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D5CC5-0426-6B7B-ECFD-23002CE95C78}"/>
              </a:ext>
            </a:extLst>
          </p:cNvPr>
          <p:cNvSpPr>
            <a:spLocks noGrp="1"/>
          </p:cNvSpPr>
          <p:nvPr>
            <p:ph type="title"/>
          </p:nvPr>
        </p:nvSpPr>
        <p:spPr/>
        <p:txBody>
          <a:bodyPr/>
          <a:lstStyle/>
          <a:p>
            <a:r>
              <a:rPr lang="en-US" dirty="0"/>
              <a:t>Two Tailed test</a:t>
            </a:r>
          </a:p>
        </p:txBody>
      </p:sp>
      <p:sp>
        <p:nvSpPr>
          <p:cNvPr id="3" name="Content Placeholder 2">
            <a:extLst>
              <a:ext uri="{FF2B5EF4-FFF2-40B4-BE49-F238E27FC236}">
                <a16:creationId xmlns:a16="http://schemas.microsoft.com/office/drawing/2014/main" id="{A2DB4C92-614D-085C-B335-3F994BDFF79E}"/>
              </a:ext>
            </a:extLst>
          </p:cNvPr>
          <p:cNvSpPr>
            <a:spLocks noGrp="1"/>
          </p:cNvSpPr>
          <p:nvPr>
            <p:ph idx="1"/>
          </p:nvPr>
        </p:nvSpPr>
        <p:spPr/>
        <p:txBody>
          <a:bodyPr/>
          <a:lstStyle/>
          <a:p>
            <a:r>
              <a:rPr lang="en-GB" dirty="0">
                <a:solidFill>
                  <a:srgbClr val="3D3B49"/>
                </a:solidFill>
              </a:rPr>
              <a:t>“W</a:t>
            </a:r>
            <a:r>
              <a:rPr lang="en-GB" b="0" i="0" u="none" strike="noStrike" dirty="0">
                <a:solidFill>
                  <a:srgbClr val="3D3B49"/>
                </a:solidFill>
                <a:effectLst/>
              </a:rPr>
              <a:t>e spread our p-value statistical significance threshold to both tails, not just one. If we are testing for a statistical significance of 5%, then we split it and give each 2.5% half to each tail. If our drug’s mean recovery time falls in either region, our test is successful and we reject the null hypothesis.”</a:t>
            </a:r>
            <a:endParaRPr lang="en-US" dirty="0"/>
          </a:p>
        </p:txBody>
      </p:sp>
      <p:pic>
        <p:nvPicPr>
          <p:cNvPr id="5" name="Picture 4" descr="Chart, line chart&#10;&#10;Description automatically generated">
            <a:extLst>
              <a:ext uri="{FF2B5EF4-FFF2-40B4-BE49-F238E27FC236}">
                <a16:creationId xmlns:a16="http://schemas.microsoft.com/office/drawing/2014/main" id="{0E1B01BC-FC01-0DFB-654D-A04D268AF06C}"/>
              </a:ext>
            </a:extLst>
          </p:cNvPr>
          <p:cNvPicPr>
            <a:picLocks noChangeAspect="1"/>
          </p:cNvPicPr>
          <p:nvPr/>
        </p:nvPicPr>
        <p:blipFill>
          <a:blip r:embed="rId2"/>
          <a:stretch>
            <a:fillRect/>
          </a:stretch>
        </p:blipFill>
        <p:spPr>
          <a:xfrm>
            <a:off x="2571750" y="3389033"/>
            <a:ext cx="5229225" cy="2859367"/>
          </a:xfrm>
          <a:prstGeom prst="rect">
            <a:avLst/>
          </a:prstGeom>
        </p:spPr>
      </p:pic>
    </p:spTree>
    <p:extLst>
      <p:ext uri="{BB962C8B-B14F-4D97-AF65-F5344CB8AC3E}">
        <p14:creationId xmlns:p14="http://schemas.microsoft.com/office/powerpoint/2010/main" val="1098654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E864-BF23-6531-89AC-DBE572E2A9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A94132-8D3A-E258-822F-CCAE218ABF00}"/>
              </a:ext>
            </a:extLst>
          </p:cNvPr>
          <p:cNvSpPr>
            <a:spLocks noGrp="1"/>
          </p:cNvSpPr>
          <p:nvPr>
            <p:ph idx="1"/>
          </p:nvPr>
        </p:nvSpPr>
        <p:spPr/>
        <p:txBody>
          <a:bodyPr/>
          <a:lstStyle/>
          <a:p>
            <a:r>
              <a:rPr lang="en-US" dirty="0"/>
              <a:t>Upper tail, we take 0.975 and lower tail, 0.25</a:t>
            </a:r>
          </a:p>
          <a:p>
            <a:pPr marL="0" indent="0">
              <a:buNone/>
            </a:pPr>
            <a:endParaRPr lang="en-US" dirty="0"/>
          </a:p>
        </p:txBody>
      </p:sp>
      <p:pic>
        <p:nvPicPr>
          <p:cNvPr id="5" name="Picture 4" descr="Chart, line chart&#10;&#10;Description automatically generated">
            <a:extLst>
              <a:ext uri="{FF2B5EF4-FFF2-40B4-BE49-F238E27FC236}">
                <a16:creationId xmlns:a16="http://schemas.microsoft.com/office/drawing/2014/main" id="{39D6D2AB-54C8-A637-C7B4-FD64C198C55C}"/>
              </a:ext>
            </a:extLst>
          </p:cNvPr>
          <p:cNvPicPr>
            <a:picLocks noChangeAspect="1"/>
          </p:cNvPicPr>
          <p:nvPr/>
        </p:nvPicPr>
        <p:blipFill>
          <a:blip r:embed="rId2"/>
          <a:stretch>
            <a:fillRect/>
          </a:stretch>
        </p:blipFill>
        <p:spPr>
          <a:xfrm>
            <a:off x="1464118" y="2759221"/>
            <a:ext cx="7023100" cy="3840268"/>
          </a:xfrm>
          <a:prstGeom prst="rect">
            <a:avLst/>
          </a:prstGeom>
        </p:spPr>
      </p:pic>
    </p:spTree>
    <p:extLst>
      <p:ext uri="{BB962C8B-B14F-4D97-AF65-F5344CB8AC3E}">
        <p14:creationId xmlns:p14="http://schemas.microsoft.com/office/powerpoint/2010/main" val="2323106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6D2D7-A793-C7AB-D7B4-778494C7E643}"/>
              </a:ext>
            </a:extLst>
          </p:cNvPr>
          <p:cNvSpPr>
            <a:spLocks noGrp="1"/>
          </p:cNvSpPr>
          <p:nvPr>
            <p:ph type="title"/>
          </p:nvPr>
        </p:nvSpPr>
        <p:spPr/>
        <p:txBody>
          <a:bodyPr>
            <a:normAutofit fontScale="90000"/>
          </a:bodyPr>
          <a:lstStyle/>
          <a:p>
            <a:r>
              <a:rPr lang="en-GB" b="1" i="0" u="none" strike="noStrike" dirty="0">
                <a:solidFill>
                  <a:srgbClr val="3D3B49"/>
                </a:solidFill>
                <a:effectLst/>
                <a:latin typeface="Noto Serif" panose="02020600060500020200" pitchFamily="18" charset="0"/>
              </a:rPr>
              <a:t>Calculating a range for a statistical significance of 5%</a:t>
            </a:r>
            <a:br>
              <a:rPr lang="en-GB" b="1" i="0" u="none" strike="noStrike" dirty="0">
                <a:solidFill>
                  <a:srgbClr val="3D3B49"/>
                </a:solidFill>
                <a:effectLst/>
                <a:latin typeface="Noto Serif" panose="02020600060500020200" pitchFamily="18" charset="0"/>
              </a:rPr>
            </a:br>
            <a:endParaRPr lang="en-US" dirty="0"/>
          </a:p>
        </p:txBody>
      </p:sp>
      <p:pic>
        <p:nvPicPr>
          <p:cNvPr id="5" name="Content Placeholder 4" descr="Graphical user interface, text, application&#10;&#10;Description automatically generated">
            <a:extLst>
              <a:ext uri="{FF2B5EF4-FFF2-40B4-BE49-F238E27FC236}">
                <a16:creationId xmlns:a16="http://schemas.microsoft.com/office/drawing/2014/main" id="{003CB2C9-A62A-BC4F-8CD5-D511B1BB0CCB}"/>
              </a:ext>
            </a:extLst>
          </p:cNvPr>
          <p:cNvPicPr>
            <a:picLocks noGrp="1" noChangeAspect="1"/>
          </p:cNvPicPr>
          <p:nvPr>
            <p:ph idx="1"/>
          </p:nvPr>
        </p:nvPicPr>
        <p:blipFill>
          <a:blip r:embed="rId2"/>
          <a:stretch>
            <a:fillRect/>
          </a:stretch>
        </p:blipFill>
        <p:spPr>
          <a:xfrm>
            <a:off x="1426825" y="2160588"/>
            <a:ext cx="7098388" cy="3881437"/>
          </a:xfrm>
        </p:spPr>
      </p:pic>
    </p:spTree>
    <p:extLst>
      <p:ext uri="{BB962C8B-B14F-4D97-AF65-F5344CB8AC3E}">
        <p14:creationId xmlns:p14="http://schemas.microsoft.com/office/powerpoint/2010/main" val="2987012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27118-F7B3-56F7-4219-4E7F6D9EF8D1}"/>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EDA7BCAB-6A94-AB29-493D-1B15B1910F4C}"/>
              </a:ext>
            </a:extLst>
          </p:cNvPr>
          <p:cNvSpPr>
            <a:spLocks noGrp="1"/>
          </p:cNvSpPr>
          <p:nvPr>
            <p:ph idx="1"/>
          </p:nvPr>
        </p:nvSpPr>
        <p:spPr/>
        <p:txBody>
          <a:bodyPr/>
          <a:lstStyle/>
          <a:p>
            <a:r>
              <a:rPr lang="en-GB" b="0" i="0" u="none" strike="noStrike" dirty="0">
                <a:solidFill>
                  <a:srgbClr val="3D3B49"/>
                </a:solidFill>
                <a:effectLst/>
                <a:latin typeface="Noto serif" panose="02020600060500020200" pitchFamily="18" charset="0"/>
              </a:rPr>
              <a:t>The sample mean value for the drug test group is 16, and 16 is not less than 15.06 nor greater than 20.9399.</a:t>
            </a:r>
          </a:p>
          <a:p>
            <a:r>
              <a:rPr lang="en-GB" b="0" i="0" u="none" strike="noStrike" dirty="0">
                <a:solidFill>
                  <a:srgbClr val="3D3B49"/>
                </a:solidFill>
                <a:effectLst/>
                <a:latin typeface="Noto serif" panose="02020600060500020200" pitchFamily="18" charset="0"/>
              </a:rPr>
              <a:t> So like the one-tailed test, we still fail to reject the null hypothesis. </a:t>
            </a:r>
          </a:p>
          <a:p>
            <a:r>
              <a:rPr lang="en-GB" b="0" i="0" u="none" strike="noStrike" dirty="0">
                <a:solidFill>
                  <a:srgbClr val="3D3B49"/>
                </a:solidFill>
                <a:effectLst/>
                <a:latin typeface="Noto serif" panose="02020600060500020200" pitchFamily="18" charset="0"/>
              </a:rPr>
              <a:t>Our drug still has not shown any statistical significance to have any impact </a:t>
            </a:r>
            <a:endParaRPr lang="en-US" dirty="0"/>
          </a:p>
        </p:txBody>
      </p:sp>
    </p:spTree>
    <p:extLst>
      <p:ext uri="{BB962C8B-B14F-4D97-AF65-F5344CB8AC3E}">
        <p14:creationId xmlns:p14="http://schemas.microsoft.com/office/powerpoint/2010/main" val="2201830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D755-8DCB-DE6B-7706-5CF4682D888F}"/>
              </a:ext>
            </a:extLst>
          </p:cNvPr>
          <p:cNvSpPr>
            <a:spLocks noGrp="1"/>
          </p:cNvSpPr>
          <p:nvPr>
            <p:ph type="title"/>
          </p:nvPr>
        </p:nvSpPr>
        <p:spPr/>
        <p:txBody>
          <a:bodyPr/>
          <a:lstStyle/>
          <a:p>
            <a:r>
              <a:rPr lang="en-US" dirty="0"/>
              <a:t>What about the P value? </a:t>
            </a:r>
          </a:p>
        </p:txBody>
      </p:sp>
      <p:sp>
        <p:nvSpPr>
          <p:cNvPr id="3" name="Content Placeholder 2">
            <a:extLst>
              <a:ext uri="{FF2B5EF4-FFF2-40B4-BE49-F238E27FC236}">
                <a16:creationId xmlns:a16="http://schemas.microsoft.com/office/drawing/2014/main" id="{EBECE0DA-F92D-4EFB-F378-4BB4C1EEE633}"/>
              </a:ext>
            </a:extLst>
          </p:cNvPr>
          <p:cNvSpPr>
            <a:spLocks noGrp="1"/>
          </p:cNvSpPr>
          <p:nvPr>
            <p:ph idx="1"/>
          </p:nvPr>
        </p:nvSpPr>
        <p:spPr/>
        <p:txBody>
          <a:bodyPr/>
          <a:lstStyle/>
          <a:p>
            <a:r>
              <a:rPr lang="en-US" dirty="0"/>
              <a:t>When we sum both those areas, we get a p-value of .1824. This is a lot greater than .05, so it definitely does not pass our p-value threshold of 0.05</a:t>
            </a:r>
          </a:p>
        </p:txBody>
      </p:sp>
      <p:pic>
        <p:nvPicPr>
          <p:cNvPr id="5" name="Picture 4" descr="Chart, line chart&#10;&#10;Description automatically generated">
            <a:extLst>
              <a:ext uri="{FF2B5EF4-FFF2-40B4-BE49-F238E27FC236}">
                <a16:creationId xmlns:a16="http://schemas.microsoft.com/office/drawing/2014/main" id="{97765B03-C92A-C7C6-892D-4443ED57EE37}"/>
              </a:ext>
            </a:extLst>
          </p:cNvPr>
          <p:cNvPicPr>
            <a:picLocks noChangeAspect="1"/>
          </p:cNvPicPr>
          <p:nvPr/>
        </p:nvPicPr>
        <p:blipFill>
          <a:blip r:embed="rId2"/>
          <a:stretch>
            <a:fillRect/>
          </a:stretch>
        </p:blipFill>
        <p:spPr>
          <a:xfrm>
            <a:off x="1700212" y="3041170"/>
            <a:ext cx="6980237" cy="3816830"/>
          </a:xfrm>
          <a:prstGeom prst="rect">
            <a:avLst/>
          </a:prstGeom>
        </p:spPr>
      </p:pic>
    </p:spTree>
    <p:extLst>
      <p:ext uri="{BB962C8B-B14F-4D97-AF65-F5344CB8AC3E}">
        <p14:creationId xmlns:p14="http://schemas.microsoft.com/office/powerpoint/2010/main" val="3578061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5BBE-C5F2-1C55-DB30-DFAD96B51B02}"/>
              </a:ext>
            </a:extLst>
          </p:cNvPr>
          <p:cNvSpPr>
            <a:spLocks noGrp="1"/>
          </p:cNvSpPr>
          <p:nvPr>
            <p:ph type="title"/>
          </p:nvPr>
        </p:nvSpPr>
        <p:spPr/>
        <p:txBody>
          <a:bodyPr/>
          <a:lstStyle/>
          <a:p>
            <a:r>
              <a:rPr lang="en-US" dirty="0"/>
              <a:t>Errors </a:t>
            </a:r>
          </a:p>
        </p:txBody>
      </p:sp>
      <p:sp>
        <p:nvSpPr>
          <p:cNvPr id="3" name="Content Placeholder 2">
            <a:extLst>
              <a:ext uri="{FF2B5EF4-FFF2-40B4-BE49-F238E27FC236}">
                <a16:creationId xmlns:a16="http://schemas.microsoft.com/office/drawing/2014/main" id="{17C1F74E-B5A1-551E-A1EC-98C198A299B7}"/>
              </a:ext>
            </a:extLst>
          </p:cNvPr>
          <p:cNvSpPr>
            <a:spLocks noGrp="1"/>
          </p:cNvSpPr>
          <p:nvPr>
            <p:ph idx="1"/>
          </p:nvPr>
        </p:nvSpPr>
        <p:spPr/>
        <p:txBody>
          <a:bodyPr/>
          <a:lstStyle/>
          <a:p>
            <a:pPr algn="l"/>
            <a:r>
              <a:rPr lang="en-GB" b="0" i="0" u="none" strike="noStrike" dirty="0">
                <a:solidFill>
                  <a:srgbClr val="424242"/>
                </a:solidFill>
                <a:effectLst/>
              </a:rPr>
              <a:t>When you perform a hypothesis test, there are four possible outcomes depending on the actual truth (or falseness) of the null hypothesis </a:t>
            </a:r>
            <a:r>
              <a:rPr lang="en-GB" b="0" i="1" u="none" strike="noStrike" dirty="0">
                <a:solidFill>
                  <a:srgbClr val="424242"/>
                </a:solidFill>
                <a:effectLst/>
              </a:rPr>
              <a:t>H</a:t>
            </a:r>
            <a:r>
              <a:rPr lang="en-GB" b="0" i="1" u="none" strike="noStrike" baseline="-25000" dirty="0">
                <a:solidFill>
                  <a:srgbClr val="424242"/>
                </a:solidFill>
                <a:effectLst/>
              </a:rPr>
              <a:t>0</a:t>
            </a:r>
            <a:r>
              <a:rPr lang="en-GB" b="0" i="0" u="none" strike="noStrike" dirty="0">
                <a:solidFill>
                  <a:srgbClr val="424242"/>
                </a:solidFill>
                <a:effectLst/>
              </a:rPr>
              <a:t> and the decision to reject or not. The outcomes are summarized in the following table:</a:t>
            </a:r>
          </a:p>
          <a:p>
            <a:pPr marL="0" indent="0" algn="l">
              <a:buNone/>
            </a:pPr>
            <a:endParaRPr lang="en-GB" b="0" i="0" u="none" strike="noStrike" dirty="0">
              <a:solidFill>
                <a:srgbClr val="424242"/>
              </a:solidFill>
              <a:effectLst/>
              <a:latin typeface="Neue Helvetica W01"/>
            </a:endParaRPr>
          </a:p>
        </p:txBody>
      </p:sp>
      <p:pic>
        <p:nvPicPr>
          <p:cNvPr id="5" name="Picture 4" descr="Table&#10;&#10;Description automatically generated">
            <a:extLst>
              <a:ext uri="{FF2B5EF4-FFF2-40B4-BE49-F238E27FC236}">
                <a16:creationId xmlns:a16="http://schemas.microsoft.com/office/drawing/2014/main" id="{A139A505-9C62-3403-FF50-954663BB44A7}"/>
              </a:ext>
            </a:extLst>
          </p:cNvPr>
          <p:cNvPicPr>
            <a:picLocks noChangeAspect="1"/>
          </p:cNvPicPr>
          <p:nvPr/>
        </p:nvPicPr>
        <p:blipFill>
          <a:blip r:embed="rId2"/>
          <a:stretch>
            <a:fillRect/>
          </a:stretch>
        </p:blipFill>
        <p:spPr>
          <a:xfrm>
            <a:off x="1413318" y="3398520"/>
            <a:ext cx="7124700" cy="2489200"/>
          </a:xfrm>
          <a:prstGeom prst="rect">
            <a:avLst/>
          </a:prstGeom>
        </p:spPr>
      </p:pic>
    </p:spTree>
    <p:extLst>
      <p:ext uri="{BB962C8B-B14F-4D97-AF65-F5344CB8AC3E}">
        <p14:creationId xmlns:p14="http://schemas.microsoft.com/office/powerpoint/2010/main" val="4194149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52739-A1D3-28BE-D26E-68737571F318}"/>
              </a:ext>
            </a:extLst>
          </p:cNvPr>
          <p:cNvSpPr>
            <a:spLocks noGrp="1"/>
          </p:cNvSpPr>
          <p:nvPr>
            <p:ph type="title"/>
          </p:nvPr>
        </p:nvSpPr>
        <p:spPr/>
        <p:txBody>
          <a:bodyPr/>
          <a:lstStyle/>
          <a:p>
            <a:r>
              <a:rPr lang="en-US" dirty="0"/>
              <a:t>Errors</a:t>
            </a:r>
          </a:p>
        </p:txBody>
      </p:sp>
      <p:sp>
        <p:nvSpPr>
          <p:cNvPr id="3" name="Content Placeholder 2">
            <a:extLst>
              <a:ext uri="{FF2B5EF4-FFF2-40B4-BE49-F238E27FC236}">
                <a16:creationId xmlns:a16="http://schemas.microsoft.com/office/drawing/2014/main" id="{A564BD63-12BB-809A-EE02-5A781FB3C7B9}"/>
              </a:ext>
            </a:extLst>
          </p:cNvPr>
          <p:cNvSpPr>
            <a:spLocks noGrp="1"/>
          </p:cNvSpPr>
          <p:nvPr>
            <p:ph idx="1"/>
          </p:nvPr>
        </p:nvSpPr>
        <p:spPr/>
        <p:txBody>
          <a:bodyPr/>
          <a:lstStyle/>
          <a:p>
            <a:pPr algn="l"/>
            <a:r>
              <a:rPr lang="en-GB" b="0" i="0" u="none" strike="noStrike" dirty="0">
                <a:solidFill>
                  <a:srgbClr val="424242"/>
                </a:solidFill>
                <a:effectLst/>
              </a:rPr>
              <a:t>Each of the errors occurs with a particular probability. The Greek letters </a:t>
            </a:r>
            <a:r>
              <a:rPr lang="el-GR" b="0" i="1" u="none" strike="noStrike" dirty="0">
                <a:solidFill>
                  <a:srgbClr val="424242"/>
                </a:solidFill>
                <a:effectLst/>
              </a:rPr>
              <a:t>α</a:t>
            </a:r>
            <a:r>
              <a:rPr lang="el-GR" b="0" i="0" u="none" strike="noStrike" dirty="0">
                <a:solidFill>
                  <a:srgbClr val="424242"/>
                </a:solidFill>
                <a:effectLst/>
              </a:rPr>
              <a:t> </a:t>
            </a:r>
            <a:r>
              <a:rPr lang="en-GB" b="0" i="0" u="none" strike="noStrike" dirty="0">
                <a:solidFill>
                  <a:srgbClr val="424242"/>
                </a:solidFill>
                <a:effectLst/>
              </a:rPr>
              <a:t>and </a:t>
            </a:r>
            <a:r>
              <a:rPr lang="el-GR" b="0" i="1" u="none" strike="noStrike" dirty="0">
                <a:solidFill>
                  <a:srgbClr val="424242"/>
                </a:solidFill>
                <a:effectLst/>
              </a:rPr>
              <a:t>β</a:t>
            </a:r>
            <a:r>
              <a:rPr lang="el-GR" b="0" i="0" u="none" strike="noStrike" dirty="0">
                <a:solidFill>
                  <a:srgbClr val="424242"/>
                </a:solidFill>
                <a:effectLst/>
              </a:rPr>
              <a:t> </a:t>
            </a:r>
            <a:r>
              <a:rPr lang="en-GB" b="0" i="0" u="none" strike="noStrike" dirty="0">
                <a:solidFill>
                  <a:srgbClr val="424242"/>
                </a:solidFill>
                <a:effectLst/>
              </a:rPr>
              <a:t>represent the probabilities.</a:t>
            </a:r>
          </a:p>
          <a:p>
            <a:pPr algn="l"/>
            <a:r>
              <a:rPr lang="el-GR" b="0" i="1" u="none" strike="noStrike" dirty="0">
                <a:solidFill>
                  <a:srgbClr val="424242"/>
                </a:solidFill>
                <a:effectLst/>
              </a:rPr>
              <a:t>α</a:t>
            </a:r>
            <a:r>
              <a:rPr lang="el-GR" b="0" i="0" u="none" strike="noStrike" dirty="0">
                <a:solidFill>
                  <a:srgbClr val="424242"/>
                </a:solidFill>
                <a:effectLst/>
              </a:rPr>
              <a:t> = </a:t>
            </a:r>
            <a:r>
              <a:rPr lang="en-GB" b="0" i="0" u="none" strike="noStrike" dirty="0">
                <a:solidFill>
                  <a:srgbClr val="424242"/>
                </a:solidFill>
                <a:effectLst/>
              </a:rPr>
              <a:t>probability of a Type I error = </a:t>
            </a:r>
            <a:r>
              <a:rPr lang="en-GB" b="1" i="1" u="none" strike="noStrike" dirty="0">
                <a:solidFill>
                  <a:srgbClr val="424242"/>
                </a:solidFill>
                <a:effectLst/>
              </a:rPr>
              <a:t>P</a:t>
            </a:r>
            <a:r>
              <a:rPr lang="en-GB" b="1" i="0" u="none" strike="noStrike" dirty="0">
                <a:solidFill>
                  <a:srgbClr val="424242"/>
                </a:solidFill>
                <a:effectLst/>
              </a:rPr>
              <a:t>(Type I error)</a:t>
            </a:r>
            <a:r>
              <a:rPr lang="en-GB" b="0" i="0" u="none" strike="noStrike" dirty="0">
                <a:solidFill>
                  <a:srgbClr val="424242"/>
                </a:solidFill>
                <a:effectLst/>
              </a:rPr>
              <a:t> = probability of rejecting the null hypothesis when the null hypothesis is true.</a:t>
            </a:r>
          </a:p>
          <a:p>
            <a:pPr algn="l"/>
            <a:r>
              <a:rPr lang="el-GR" b="0" i="1" u="none" strike="noStrike" dirty="0">
                <a:solidFill>
                  <a:srgbClr val="424242"/>
                </a:solidFill>
                <a:effectLst/>
              </a:rPr>
              <a:t>β</a:t>
            </a:r>
            <a:r>
              <a:rPr lang="el-GR" b="0" i="0" u="none" strike="noStrike" dirty="0">
                <a:solidFill>
                  <a:srgbClr val="424242"/>
                </a:solidFill>
                <a:effectLst/>
              </a:rPr>
              <a:t> = </a:t>
            </a:r>
            <a:r>
              <a:rPr lang="en-GB" b="0" i="0" u="none" strike="noStrike" dirty="0">
                <a:solidFill>
                  <a:srgbClr val="424242"/>
                </a:solidFill>
                <a:effectLst/>
              </a:rPr>
              <a:t>probability of a Type II error = </a:t>
            </a:r>
            <a:r>
              <a:rPr lang="en-GB" b="1" i="1" u="none" strike="noStrike" dirty="0">
                <a:solidFill>
                  <a:srgbClr val="424242"/>
                </a:solidFill>
                <a:effectLst/>
              </a:rPr>
              <a:t>P</a:t>
            </a:r>
            <a:r>
              <a:rPr lang="en-GB" b="1" i="0" u="none" strike="noStrike" dirty="0">
                <a:solidFill>
                  <a:srgbClr val="424242"/>
                </a:solidFill>
                <a:effectLst/>
              </a:rPr>
              <a:t>(Type II error)</a:t>
            </a:r>
            <a:r>
              <a:rPr lang="en-GB" b="0" i="0" u="none" strike="noStrike" dirty="0">
                <a:solidFill>
                  <a:srgbClr val="424242"/>
                </a:solidFill>
                <a:effectLst/>
              </a:rPr>
              <a:t> = probability of not rejecting the null hypothesis when the null hypothesis is false.</a:t>
            </a:r>
          </a:p>
          <a:p>
            <a:pPr algn="l"/>
            <a:r>
              <a:rPr lang="el-GR" b="0" i="1" u="none" strike="noStrike" dirty="0">
                <a:solidFill>
                  <a:srgbClr val="424242"/>
                </a:solidFill>
                <a:effectLst/>
              </a:rPr>
              <a:t>α</a:t>
            </a:r>
            <a:r>
              <a:rPr lang="el-GR" b="0" i="0" u="none" strike="noStrike" dirty="0">
                <a:solidFill>
                  <a:srgbClr val="424242"/>
                </a:solidFill>
                <a:effectLst/>
              </a:rPr>
              <a:t> </a:t>
            </a:r>
            <a:r>
              <a:rPr lang="en-GB" b="0" i="0" u="none" strike="noStrike" dirty="0">
                <a:solidFill>
                  <a:srgbClr val="424242"/>
                </a:solidFill>
                <a:effectLst/>
              </a:rPr>
              <a:t>and </a:t>
            </a:r>
            <a:r>
              <a:rPr lang="el-GR" b="0" i="1" u="none" strike="noStrike" dirty="0">
                <a:solidFill>
                  <a:srgbClr val="424242"/>
                </a:solidFill>
                <a:effectLst/>
              </a:rPr>
              <a:t>β</a:t>
            </a:r>
            <a:r>
              <a:rPr lang="el-GR" b="0" i="0" u="none" strike="noStrike" dirty="0">
                <a:solidFill>
                  <a:srgbClr val="424242"/>
                </a:solidFill>
                <a:effectLst/>
              </a:rPr>
              <a:t> </a:t>
            </a:r>
            <a:r>
              <a:rPr lang="en-GB" b="0" i="0" u="none" strike="noStrike" dirty="0">
                <a:solidFill>
                  <a:srgbClr val="424242"/>
                </a:solidFill>
                <a:effectLst/>
              </a:rPr>
              <a:t>should be as small as possible because they are probabilities of errors. They are rarely zero.</a:t>
            </a:r>
          </a:p>
          <a:p>
            <a:pPr marL="0" indent="0">
              <a:buNone/>
            </a:pPr>
            <a:endParaRPr lang="en-US" dirty="0"/>
          </a:p>
        </p:txBody>
      </p:sp>
    </p:spTree>
    <p:extLst>
      <p:ext uri="{BB962C8B-B14F-4D97-AF65-F5344CB8AC3E}">
        <p14:creationId xmlns:p14="http://schemas.microsoft.com/office/powerpoint/2010/main" val="1196285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96B4C-0D30-B025-E19B-78EF6C618911}"/>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50642A98-306D-9B40-8676-C6434F8684F9}"/>
              </a:ext>
            </a:extLst>
          </p:cNvPr>
          <p:cNvSpPr>
            <a:spLocks noGrp="1"/>
          </p:cNvSpPr>
          <p:nvPr>
            <p:ph idx="1"/>
          </p:nvPr>
        </p:nvSpPr>
        <p:spPr/>
        <p:txBody>
          <a:bodyPr/>
          <a:lstStyle/>
          <a:p>
            <a:pPr algn="l"/>
            <a:r>
              <a:rPr lang="en-GB" b="0" i="0" u="none" strike="noStrike" dirty="0">
                <a:solidFill>
                  <a:srgbClr val="424242"/>
                </a:solidFill>
                <a:effectLst/>
              </a:rPr>
              <a:t>Suppose the null hypothesis, </a:t>
            </a:r>
            <a:r>
              <a:rPr lang="en-GB" b="0" i="1" u="none" strike="noStrike" dirty="0">
                <a:solidFill>
                  <a:srgbClr val="424242"/>
                </a:solidFill>
                <a:effectLst/>
              </a:rPr>
              <a:t>H</a:t>
            </a:r>
            <a:r>
              <a:rPr lang="en-GB" b="0" i="1" u="none" strike="noStrike" baseline="-25000" dirty="0">
                <a:solidFill>
                  <a:srgbClr val="424242"/>
                </a:solidFill>
                <a:effectLst/>
              </a:rPr>
              <a:t>0</a:t>
            </a:r>
            <a:r>
              <a:rPr lang="en-GB" b="0" i="0" u="none" strike="noStrike" dirty="0">
                <a:solidFill>
                  <a:srgbClr val="424242"/>
                </a:solidFill>
                <a:effectLst/>
              </a:rPr>
              <a:t>, is: The victim of an automobile accident is alive when he arrives at the emergency room of a hospital.</a:t>
            </a:r>
          </a:p>
          <a:p>
            <a:pPr algn="l"/>
            <a:r>
              <a:rPr lang="en-GB" b="1" i="0" u="none" strike="noStrike" dirty="0">
                <a:solidFill>
                  <a:srgbClr val="424242"/>
                </a:solidFill>
                <a:effectLst/>
              </a:rPr>
              <a:t>Type I error</a:t>
            </a:r>
            <a:r>
              <a:rPr lang="en-GB" b="0" i="0" u="none" strike="noStrike" dirty="0">
                <a:solidFill>
                  <a:srgbClr val="424242"/>
                </a:solidFill>
                <a:effectLst/>
              </a:rPr>
              <a:t>: The emergency crew thinks that the victim is dead when, in fact, the victim is alive. </a:t>
            </a:r>
            <a:r>
              <a:rPr lang="en-GB" b="1" i="0" u="none" strike="noStrike" dirty="0">
                <a:solidFill>
                  <a:srgbClr val="424242"/>
                </a:solidFill>
                <a:effectLst/>
              </a:rPr>
              <a:t>Type II error</a:t>
            </a:r>
            <a:r>
              <a:rPr lang="en-GB" b="0" i="0" u="none" strike="noStrike" dirty="0">
                <a:solidFill>
                  <a:srgbClr val="424242"/>
                </a:solidFill>
                <a:effectLst/>
              </a:rPr>
              <a:t>: The emergency crew does not know if the victim is alive when, in fact, the victim is dead.</a:t>
            </a:r>
          </a:p>
          <a:p>
            <a:pPr algn="l"/>
            <a:r>
              <a:rPr lang="el-GR" b="1" i="1" u="none" strike="noStrike" dirty="0">
                <a:solidFill>
                  <a:srgbClr val="424242"/>
                </a:solidFill>
                <a:effectLst/>
              </a:rPr>
              <a:t>α</a:t>
            </a:r>
            <a:r>
              <a:rPr lang="el-GR" b="1" i="0" u="none" strike="noStrike" dirty="0">
                <a:solidFill>
                  <a:srgbClr val="424242"/>
                </a:solidFill>
                <a:effectLst/>
              </a:rPr>
              <a:t> = </a:t>
            </a:r>
            <a:r>
              <a:rPr lang="en-GB" b="1" i="0" u="none" strike="noStrike" dirty="0">
                <a:solidFill>
                  <a:srgbClr val="424242"/>
                </a:solidFill>
                <a:effectLst/>
              </a:rPr>
              <a:t>probability</a:t>
            </a:r>
            <a:r>
              <a:rPr lang="en-GB" b="0" i="0" u="none" strike="noStrike" dirty="0">
                <a:solidFill>
                  <a:srgbClr val="424242"/>
                </a:solidFill>
                <a:effectLst/>
              </a:rPr>
              <a:t> that the emergency crew thinks the victim is dead when, in fact, he is really alive = </a:t>
            </a:r>
            <a:r>
              <a:rPr lang="en-GB" b="0" i="1" u="none" strike="noStrike" dirty="0">
                <a:solidFill>
                  <a:srgbClr val="424242"/>
                </a:solidFill>
                <a:effectLst/>
              </a:rPr>
              <a:t>P</a:t>
            </a:r>
            <a:r>
              <a:rPr lang="en-GB" b="0" i="0" u="none" strike="noStrike" dirty="0">
                <a:solidFill>
                  <a:srgbClr val="424242"/>
                </a:solidFill>
                <a:effectLst/>
              </a:rPr>
              <a:t>(Type I error). </a:t>
            </a:r>
            <a:r>
              <a:rPr lang="el-GR" b="1" i="1" u="none" strike="noStrike" dirty="0">
                <a:solidFill>
                  <a:srgbClr val="424242"/>
                </a:solidFill>
                <a:effectLst/>
              </a:rPr>
              <a:t>β</a:t>
            </a:r>
            <a:r>
              <a:rPr lang="el-GR" b="1" i="0" u="none" strike="noStrike" dirty="0">
                <a:solidFill>
                  <a:srgbClr val="424242"/>
                </a:solidFill>
                <a:effectLst/>
              </a:rPr>
              <a:t> = </a:t>
            </a:r>
            <a:r>
              <a:rPr lang="en-GB" b="1" i="0" u="none" strike="noStrike" dirty="0">
                <a:solidFill>
                  <a:srgbClr val="424242"/>
                </a:solidFill>
                <a:effectLst/>
              </a:rPr>
              <a:t>probability</a:t>
            </a:r>
            <a:r>
              <a:rPr lang="en-GB" b="0" i="0" u="none" strike="noStrike" dirty="0">
                <a:solidFill>
                  <a:srgbClr val="424242"/>
                </a:solidFill>
                <a:effectLst/>
              </a:rPr>
              <a:t> that the emergency crew does not know if the victim is alive when, in fact, the victim is dead = </a:t>
            </a:r>
            <a:r>
              <a:rPr lang="en-GB" b="0" i="1" u="none" strike="noStrike" dirty="0">
                <a:solidFill>
                  <a:srgbClr val="424242"/>
                </a:solidFill>
                <a:effectLst/>
              </a:rPr>
              <a:t>P</a:t>
            </a:r>
            <a:r>
              <a:rPr lang="en-GB" b="0" i="0" u="none" strike="noStrike" dirty="0">
                <a:solidFill>
                  <a:srgbClr val="424242"/>
                </a:solidFill>
                <a:effectLst/>
              </a:rPr>
              <a:t>(Type II error).</a:t>
            </a:r>
          </a:p>
          <a:p>
            <a:pPr algn="l"/>
            <a:r>
              <a:rPr lang="en-GB" b="0" i="0" u="none" strike="noStrike" dirty="0">
                <a:solidFill>
                  <a:srgbClr val="424242"/>
                </a:solidFill>
                <a:effectLst/>
              </a:rPr>
              <a:t>The error with the greater consequence is the Type I error. (If the emergency crew thinks the victim is dead, they will not treat him.)</a:t>
            </a:r>
          </a:p>
          <a:p>
            <a:endParaRPr lang="en-US" dirty="0"/>
          </a:p>
        </p:txBody>
      </p:sp>
    </p:spTree>
    <p:extLst>
      <p:ext uri="{BB962C8B-B14F-4D97-AF65-F5344CB8AC3E}">
        <p14:creationId xmlns:p14="http://schemas.microsoft.com/office/powerpoint/2010/main" val="358615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descr="Yellow question mark">
            <a:extLst>
              <a:ext uri="{FF2B5EF4-FFF2-40B4-BE49-F238E27FC236}">
                <a16:creationId xmlns:a16="http://schemas.microsoft.com/office/drawing/2014/main" id="{9634A64F-F9F0-66C2-B816-D4A582B62D7F}"/>
              </a:ext>
            </a:extLst>
          </p:cNvPr>
          <p:cNvPicPr>
            <a:picLocks noChangeAspect="1"/>
          </p:cNvPicPr>
          <p:nvPr/>
        </p:nvPicPr>
        <p:blipFill rotWithShape="1">
          <a:blip r:embed="rId2"/>
          <a:srcRect l="30690"/>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0F5FA837-4686-CF57-612E-8F88F74CBAD2}"/>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dirty="0"/>
              <a:t>Any questions </a:t>
            </a:r>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87739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5251-165C-FFD9-75A9-EFC0C2BF9AB7}"/>
              </a:ext>
            </a:extLst>
          </p:cNvPr>
          <p:cNvSpPr>
            <a:spLocks noGrp="1"/>
          </p:cNvSpPr>
          <p:nvPr>
            <p:ph type="title"/>
          </p:nvPr>
        </p:nvSpPr>
        <p:spPr/>
        <p:txBody>
          <a:bodyPr/>
          <a:lstStyle/>
          <a:p>
            <a:r>
              <a:rPr lang="en-US" dirty="0"/>
              <a:t>The Central Limit theorem </a:t>
            </a:r>
          </a:p>
        </p:txBody>
      </p:sp>
      <p:sp>
        <p:nvSpPr>
          <p:cNvPr id="3" name="Content Placeholder 2">
            <a:extLst>
              <a:ext uri="{FF2B5EF4-FFF2-40B4-BE49-F238E27FC236}">
                <a16:creationId xmlns:a16="http://schemas.microsoft.com/office/drawing/2014/main" id="{2EEE827B-22FD-47F9-5532-6E6557466157}"/>
              </a:ext>
            </a:extLst>
          </p:cNvPr>
          <p:cNvSpPr>
            <a:spLocks noGrp="1"/>
          </p:cNvSpPr>
          <p:nvPr>
            <p:ph idx="1"/>
          </p:nvPr>
        </p:nvSpPr>
        <p:spPr/>
        <p:txBody>
          <a:bodyPr/>
          <a:lstStyle/>
          <a:p>
            <a:r>
              <a:rPr lang="en-US" dirty="0"/>
              <a:t>The Central Limit Theorem states that when large samples are taken from populations, and are plotted after calculating their means, the distribution that results from that is the same as Normal Distribution. </a:t>
            </a:r>
          </a:p>
          <a:p>
            <a:r>
              <a:rPr lang="en-US" dirty="0"/>
              <a:t>Some important points: </a:t>
            </a:r>
          </a:p>
          <a:p>
            <a:pPr lvl="1"/>
            <a:r>
              <a:rPr lang="en-US" dirty="0"/>
              <a:t>The mean of the sample means is equal to the population mean.</a:t>
            </a:r>
          </a:p>
          <a:p>
            <a:pPr lvl="1"/>
            <a:r>
              <a:rPr lang="en-US" dirty="0"/>
              <a:t>If the population is normal, then the sample means will be normal.</a:t>
            </a:r>
          </a:p>
          <a:p>
            <a:pPr lvl="1"/>
            <a:r>
              <a:rPr lang="en-US" dirty="0"/>
              <a:t>If the population is not normal, but the sample size is greater than 30, the sample means will still roughly form a normal distribution.</a:t>
            </a:r>
          </a:p>
          <a:p>
            <a:pPr lvl="1"/>
            <a:r>
              <a:rPr lang="en-US" dirty="0"/>
              <a:t>The standard deviation of the sample means equals the population standard deviation divided by the square root of n:</a:t>
            </a:r>
          </a:p>
          <a:p>
            <a:pPr marL="0" indent="0">
              <a:buNone/>
            </a:pPr>
            <a:endParaRPr lang="en-US" dirty="0"/>
          </a:p>
        </p:txBody>
      </p:sp>
      <p:pic>
        <p:nvPicPr>
          <p:cNvPr id="5" name="Picture 4" descr="Text&#10;&#10;Description automatically generated with medium confidence">
            <a:extLst>
              <a:ext uri="{FF2B5EF4-FFF2-40B4-BE49-F238E27FC236}">
                <a16:creationId xmlns:a16="http://schemas.microsoft.com/office/drawing/2014/main" id="{90C8B3FE-6FB5-AE00-35AB-85989EADBEAD}"/>
              </a:ext>
            </a:extLst>
          </p:cNvPr>
          <p:cNvPicPr>
            <a:picLocks noChangeAspect="1"/>
          </p:cNvPicPr>
          <p:nvPr/>
        </p:nvPicPr>
        <p:blipFill>
          <a:blip r:embed="rId2"/>
          <a:stretch>
            <a:fillRect/>
          </a:stretch>
        </p:blipFill>
        <p:spPr>
          <a:xfrm>
            <a:off x="2448368" y="5584162"/>
            <a:ext cx="5054600" cy="914400"/>
          </a:xfrm>
          <a:prstGeom prst="rect">
            <a:avLst/>
          </a:prstGeom>
        </p:spPr>
      </p:pic>
    </p:spTree>
    <p:extLst>
      <p:ext uri="{BB962C8B-B14F-4D97-AF65-F5344CB8AC3E}">
        <p14:creationId xmlns:p14="http://schemas.microsoft.com/office/powerpoint/2010/main" val="3381857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EB45958-DF02-7577-AF83-B3E98802C58A}"/>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lnSpc>
                <a:spcPct val="90000"/>
              </a:lnSpc>
            </a:pPr>
            <a:r>
              <a:rPr lang="en-US" sz="3400" kern="1200" dirty="0">
                <a:solidFill>
                  <a:schemeClr val="accent1"/>
                </a:solidFill>
                <a:latin typeface="+mj-lt"/>
                <a:ea typeface="+mj-ea"/>
                <a:cs typeface="+mj-cs"/>
              </a:rPr>
              <a:t>Larger sample sizes approach Normal Distribution </a:t>
            </a:r>
          </a:p>
        </p:txBody>
      </p:sp>
      <p:pic>
        <p:nvPicPr>
          <p:cNvPr id="5" name="Content Placeholder 4" descr="Chart&#10;&#10;Description automatically generated">
            <a:extLst>
              <a:ext uri="{FF2B5EF4-FFF2-40B4-BE49-F238E27FC236}">
                <a16:creationId xmlns:a16="http://schemas.microsoft.com/office/drawing/2014/main" id="{3EB6C0C4-34B1-0BBA-5166-DCDB3E68D2C9}"/>
              </a:ext>
            </a:extLst>
          </p:cNvPr>
          <p:cNvPicPr>
            <a:picLocks noGrp="1" noChangeAspect="1"/>
          </p:cNvPicPr>
          <p:nvPr>
            <p:ph idx="1"/>
          </p:nvPr>
        </p:nvPicPr>
        <p:blipFill>
          <a:blip r:embed="rId2"/>
          <a:stretch>
            <a:fillRect/>
          </a:stretch>
        </p:blipFill>
        <p:spPr>
          <a:xfrm>
            <a:off x="985968" y="2223824"/>
            <a:ext cx="8288033" cy="2009848"/>
          </a:xfrm>
          <a:prstGeom prst="rect">
            <a:avLst/>
          </a:prstGeom>
        </p:spPr>
      </p:pic>
    </p:spTree>
    <p:extLst>
      <p:ext uri="{BB962C8B-B14F-4D97-AF65-F5344CB8AC3E}">
        <p14:creationId xmlns:p14="http://schemas.microsoft.com/office/powerpoint/2010/main" val="3397356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AF05-D1F5-252D-A7AD-715F90D5A2BB}"/>
              </a:ext>
            </a:extLst>
          </p:cNvPr>
          <p:cNvSpPr>
            <a:spLocks noGrp="1"/>
          </p:cNvSpPr>
          <p:nvPr>
            <p:ph type="title"/>
          </p:nvPr>
        </p:nvSpPr>
        <p:spPr/>
        <p:txBody>
          <a:bodyPr/>
          <a:lstStyle/>
          <a:p>
            <a:r>
              <a:rPr lang="en-US" dirty="0"/>
              <a:t>Confidence Interval</a:t>
            </a:r>
          </a:p>
        </p:txBody>
      </p:sp>
      <p:sp>
        <p:nvSpPr>
          <p:cNvPr id="3" name="Content Placeholder 2">
            <a:extLst>
              <a:ext uri="{FF2B5EF4-FFF2-40B4-BE49-F238E27FC236}">
                <a16:creationId xmlns:a16="http://schemas.microsoft.com/office/drawing/2014/main" id="{0AA48844-5A9D-24A1-B488-F70EBFA3621B}"/>
              </a:ext>
            </a:extLst>
          </p:cNvPr>
          <p:cNvSpPr>
            <a:spLocks noGrp="1"/>
          </p:cNvSpPr>
          <p:nvPr>
            <p:ph idx="1"/>
          </p:nvPr>
        </p:nvSpPr>
        <p:spPr/>
        <p:txBody>
          <a:bodyPr/>
          <a:lstStyle/>
          <a:p>
            <a:r>
              <a:rPr lang="en-US" dirty="0"/>
              <a:t>“A </a:t>
            </a:r>
            <a:r>
              <a:rPr lang="en-US" b="1" i="1" dirty="0"/>
              <a:t>confidence interval </a:t>
            </a:r>
            <a:r>
              <a:rPr lang="en-US" dirty="0"/>
              <a:t>is a range calculation showing how confidently we believe a sample mean (or other parameter) falls in a range for the population mean.”</a:t>
            </a:r>
          </a:p>
          <a:p>
            <a:r>
              <a:rPr lang="en-US" dirty="0"/>
              <a:t>For example, “</a:t>
            </a:r>
            <a:r>
              <a:rPr lang="en-US" i="1" dirty="0"/>
              <a:t>Based on a sample of 31 golden retrievers with a sample mean of 64.408 and a sample standard deviation of 2.05, I am 95% confident that the population mean lies between 63.686 and 65.1296</a:t>
            </a:r>
            <a:r>
              <a:rPr lang="en-US" dirty="0"/>
              <a:t>” .</a:t>
            </a:r>
          </a:p>
          <a:p>
            <a:r>
              <a:rPr lang="en-US" dirty="0"/>
              <a:t>Confidence interval helps you determine how much uncertainty there is with any statistical measurement. </a:t>
            </a:r>
          </a:p>
          <a:p>
            <a:r>
              <a:rPr lang="en-US" dirty="0"/>
              <a:t>It helps us to know how much confident we can be for any statistical result. </a:t>
            </a:r>
          </a:p>
          <a:p>
            <a:r>
              <a:rPr lang="en-US" dirty="0"/>
              <a:t>Confidence Interval uses the concept of Margin of Error. </a:t>
            </a:r>
          </a:p>
          <a:p>
            <a:endParaRPr lang="en-US" dirty="0"/>
          </a:p>
        </p:txBody>
      </p:sp>
    </p:spTree>
    <p:extLst>
      <p:ext uri="{BB962C8B-B14F-4D97-AF65-F5344CB8AC3E}">
        <p14:creationId xmlns:p14="http://schemas.microsoft.com/office/powerpoint/2010/main" val="3154567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FB07E-1C5A-2292-6DEB-7A51B0841600}"/>
              </a:ext>
            </a:extLst>
          </p:cNvPr>
          <p:cNvSpPr>
            <a:spLocks noGrp="1"/>
          </p:cNvSpPr>
          <p:nvPr>
            <p:ph type="title"/>
          </p:nvPr>
        </p:nvSpPr>
        <p:spPr/>
        <p:txBody>
          <a:bodyPr/>
          <a:lstStyle/>
          <a:p>
            <a:r>
              <a:rPr lang="en-US" dirty="0"/>
              <a:t>Margin of Error</a:t>
            </a:r>
          </a:p>
        </p:txBody>
      </p:sp>
      <p:sp>
        <p:nvSpPr>
          <p:cNvPr id="3" name="Content Placeholder 2">
            <a:extLst>
              <a:ext uri="{FF2B5EF4-FFF2-40B4-BE49-F238E27FC236}">
                <a16:creationId xmlns:a16="http://schemas.microsoft.com/office/drawing/2014/main" id="{98CEC30D-27A6-4F09-3A51-E1A78E79342C}"/>
              </a:ext>
            </a:extLst>
          </p:cNvPr>
          <p:cNvSpPr>
            <a:spLocks noGrp="1"/>
          </p:cNvSpPr>
          <p:nvPr>
            <p:ph idx="1"/>
          </p:nvPr>
        </p:nvSpPr>
        <p:spPr/>
        <p:txBody>
          <a:bodyPr/>
          <a:lstStyle/>
          <a:p>
            <a:r>
              <a:rPr lang="en-GB" i="1" dirty="0">
                <a:solidFill>
                  <a:srgbClr val="3D3B49"/>
                </a:solidFill>
                <a:latin typeface="Noto serif" panose="02020600060500020200" pitchFamily="18" charset="0"/>
              </a:rPr>
              <a:t>M</a:t>
            </a:r>
            <a:r>
              <a:rPr lang="en-GB" b="0" i="1" u="none" strike="noStrike" dirty="0">
                <a:solidFill>
                  <a:srgbClr val="3D3B49"/>
                </a:solidFill>
                <a:effectLst/>
                <a:latin typeface="Noto serif" panose="02020600060500020200" pitchFamily="18" charset="0"/>
              </a:rPr>
              <a:t>argin of error (E)</a:t>
            </a:r>
            <a:r>
              <a:rPr lang="en-GB" b="0" i="0" u="none" strike="noStrike" dirty="0">
                <a:solidFill>
                  <a:srgbClr val="3D3B49"/>
                </a:solidFill>
                <a:effectLst/>
                <a:latin typeface="Noto serif" panose="02020600060500020200" pitchFamily="18" charset="0"/>
              </a:rPr>
              <a:t>, which is the range around the sample mean that contains the population mean at that level of confidence.</a:t>
            </a:r>
          </a:p>
          <a:p>
            <a:r>
              <a:rPr lang="en-GB" dirty="0">
                <a:solidFill>
                  <a:srgbClr val="3D3B49"/>
                </a:solidFill>
                <a:latin typeface="Noto serif" panose="02020600060500020200" pitchFamily="18" charset="0"/>
              </a:rPr>
              <a:t>Steps to calculate Margin of Error: </a:t>
            </a:r>
          </a:p>
          <a:p>
            <a:pPr lvl="1"/>
            <a:r>
              <a:rPr lang="en-GB" dirty="0">
                <a:solidFill>
                  <a:srgbClr val="3D3B49"/>
                </a:solidFill>
                <a:latin typeface="Noto serif" panose="02020600060500020200" pitchFamily="18" charset="0"/>
              </a:rPr>
              <a:t>Calculate the critical value, which can be either z-score or t-score.  (T-score is used when sample size is under 30 and population standard deviation is also unknown)</a:t>
            </a:r>
          </a:p>
          <a:p>
            <a:pPr lvl="1"/>
            <a:r>
              <a:rPr lang="en-GB" dirty="0">
                <a:solidFill>
                  <a:srgbClr val="3D3B49"/>
                </a:solidFill>
                <a:latin typeface="Noto serif" panose="02020600060500020200" pitchFamily="18" charset="0"/>
              </a:rPr>
              <a:t>Find the standard deviation</a:t>
            </a:r>
          </a:p>
          <a:p>
            <a:pPr lvl="1"/>
            <a:r>
              <a:rPr lang="en-GB" dirty="0">
                <a:solidFill>
                  <a:srgbClr val="3D3B49"/>
                </a:solidFill>
                <a:latin typeface="Noto serif" panose="02020600060500020200" pitchFamily="18" charset="0"/>
              </a:rPr>
              <a:t>Apply these values in the following formula</a:t>
            </a:r>
            <a:endParaRPr lang="en-US" dirty="0"/>
          </a:p>
        </p:txBody>
      </p:sp>
      <p:pic>
        <p:nvPicPr>
          <p:cNvPr id="5" name="Picture 4" descr="A picture containing text, clock, watch, gauge&#10;&#10;Description automatically generated">
            <a:extLst>
              <a:ext uri="{FF2B5EF4-FFF2-40B4-BE49-F238E27FC236}">
                <a16:creationId xmlns:a16="http://schemas.microsoft.com/office/drawing/2014/main" id="{B8D02592-E6A7-1416-6690-5C0CDC9BB825}"/>
              </a:ext>
            </a:extLst>
          </p:cNvPr>
          <p:cNvPicPr>
            <a:picLocks noChangeAspect="1"/>
          </p:cNvPicPr>
          <p:nvPr/>
        </p:nvPicPr>
        <p:blipFill>
          <a:blip r:embed="rId2"/>
          <a:stretch>
            <a:fillRect/>
          </a:stretch>
        </p:blipFill>
        <p:spPr>
          <a:xfrm>
            <a:off x="3188368" y="5006424"/>
            <a:ext cx="3561348" cy="1268056"/>
          </a:xfrm>
          <a:prstGeom prst="rect">
            <a:avLst/>
          </a:prstGeom>
        </p:spPr>
      </p:pic>
    </p:spTree>
    <p:extLst>
      <p:ext uri="{BB962C8B-B14F-4D97-AF65-F5344CB8AC3E}">
        <p14:creationId xmlns:p14="http://schemas.microsoft.com/office/powerpoint/2010/main" val="294782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793E-F0F7-72BA-B936-E771627C3A4F}"/>
              </a:ext>
            </a:extLst>
          </p:cNvPr>
          <p:cNvSpPr>
            <a:spLocks noGrp="1"/>
          </p:cNvSpPr>
          <p:nvPr>
            <p:ph type="title"/>
          </p:nvPr>
        </p:nvSpPr>
        <p:spPr/>
        <p:txBody>
          <a:bodyPr/>
          <a:lstStyle/>
          <a:p>
            <a:r>
              <a:rPr lang="en-US" dirty="0"/>
              <a:t>How to calculate Critical Z value for a given confidence level </a:t>
            </a:r>
          </a:p>
        </p:txBody>
      </p:sp>
      <p:sp>
        <p:nvSpPr>
          <p:cNvPr id="3" name="Content Placeholder 2">
            <a:extLst>
              <a:ext uri="{FF2B5EF4-FFF2-40B4-BE49-F238E27FC236}">
                <a16:creationId xmlns:a16="http://schemas.microsoft.com/office/drawing/2014/main" id="{D87437A1-3145-09EC-B51E-6CE2BBB2A220}"/>
              </a:ext>
            </a:extLst>
          </p:cNvPr>
          <p:cNvSpPr>
            <a:spLocks noGrp="1"/>
          </p:cNvSpPr>
          <p:nvPr>
            <p:ph idx="1"/>
          </p:nvPr>
        </p:nvSpPr>
        <p:spPr/>
        <p:txBody>
          <a:bodyPr/>
          <a:lstStyle/>
          <a:p>
            <a:pPr algn="l"/>
            <a:r>
              <a:rPr lang="en-GB" b="1" i="0" u="none" strike="noStrike" dirty="0">
                <a:solidFill>
                  <a:srgbClr val="555555"/>
                </a:solidFill>
                <a:effectLst/>
              </a:rPr>
              <a:t>Step 1</a:t>
            </a:r>
            <a:r>
              <a:rPr lang="en-GB" b="0" i="0" u="none" strike="noStrike" dirty="0">
                <a:solidFill>
                  <a:srgbClr val="555555"/>
                </a:solidFill>
                <a:effectLst/>
              </a:rPr>
              <a:t>: Determine the confidence level, denoted C, where C is a number (decimal) between 0 and 100.</a:t>
            </a:r>
          </a:p>
          <a:p>
            <a:pPr algn="l"/>
            <a:r>
              <a:rPr lang="en-GB" b="1" i="0" u="none" strike="noStrike" dirty="0">
                <a:solidFill>
                  <a:srgbClr val="555555"/>
                </a:solidFill>
                <a:effectLst/>
              </a:rPr>
              <a:t>Step 2:</a:t>
            </a:r>
            <a:r>
              <a:rPr lang="en-GB" b="0" i="0" u="none" strike="noStrike" dirty="0">
                <a:solidFill>
                  <a:srgbClr val="555555"/>
                </a:solidFill>
                <a:effectLst/>
              </a:rPr>
              <a:t> Obtain the confidence level, denoted </a:t>
            </a:r>
            <a:r>
              <a:rPr lang="el-GR" b="0" i="0" u="none" strike="noStrike" dirty="0">
                <a:solidFill>
                  <a:srgbClr val="555555"/>
                </a:solidFill>
                <a:effectLst/>
              </a:rPr>
              <a:t>α </a:t>
            </a:r>
            <a:r>
              <a:rPr lang="en-GB" b="0" i="0" u="none" strike="noStrike" dirty="0">
                <a:solidFill>
                  <a:srgbClr val="555555"/>
                </a:solidFill>
                <a:effectLst/>
              </a:rPr>
              <a:t>by evaluating </a:t>
            </a:r>
            <a:r>
              <a:rPr lang="el-GR" b="0" i="0" u="none" strike="noStrike" dirty="0">
                <a:solidFill>
                  <a:srgbClr val="555555"/>
                </a:solidFill>
                <a:effectLst/>
              </a:rPr>
              <a:t>α=1−</a:t>
            </a:r>
            <a:r>
              <a:rPr lang="en-GB" b="0" i="0" u="none" strike="noStrike" dirty="0">
                <a:solidFill>
                  <a:srgbClr val="555555"/>
                </a:solidFill>
                <a:effectLst/>
              </a:rPr>
              <a:t>(c/100</a:t>
            </a:r>
            <a:r>
              <a:rPr lang="en-GB" dirty="0">
                <a:solidFill>
                  <a:srgbClr val="555555"/>
                </a:solidFill>
              </a:rPr>
              <a:t>) </a:t>
            </a:r>
            <a:endParaRPr lang="en-GB" b="0" i="0" u="none" strike="noStrike" dirty="0">
              <a:solidFill>
                <a:srgbClr val="555555"/>
              </a:solidFill>
              <a:effectLst/>
            </a:endParaRPr>
          </a:p>
          <a:p>
            <a:pPr algn="l"/>
            <a:r>
              <a:rPr lang="en-GB" b="1" i="0" u="none" strike="noStrike" dirty="0">
                <a:solidFill>
                  <a:srgbClr val="555555"/>
                </a:solidFill>
                <a:effectLst/>
              </a:rPr>
              <a:t>Step 3:</a:t>
            </a:r>
            <a:r>
              <a:rPr lang="en-GB" b="0" i="0" u="none" strike="noStrike" dirty="0">
                <a:solidFill>
                  <a:srgbClr val="555555"/>
                </a:solidFill>
                <a:effectLst/>
              </a:rPr>
              <a:t> Use the z-table (or a calculator) to obtain the z-score Z</a:t>
            </a:r>
            <a:r>
              <a:rPr lang="el-GR" b="0" i="0" u="none" strike="noStrike" dirty="0">
                <a:solidFill>
                  <a:srgbClr val="555555"/>
                </a:solidFill>
                <a:effectLst/>
              </a:rPr>
              <a:t>α/2.</a:t>
            </a:r>
          </a:p>
          <a:p>
            <a:pPr marL="0" indent="0">
              <a:buNone/>
            </a:pPr>
            <a:endParaRPr lang="en-GB" dirty="0"/>
          </a:p>
          <a:p>
            <a:pPr marL="0" indent="0">
              <a:buNone/>
            </a:pPr>
            <a:r>
              <a:rPr lang="en-GB" dirty="0"/>
              <a:t>Z-table (</a:t>
            </a:r>
            <a:r>
              <a:rPr lang="en-GB" dirty="0">
                <a:hlinkClick r:id="rId2"/>
              </a:rPr>
              <a:t>https://users.stat.ufl.edu/~mripol/STA2023/Z-table.pdf</a:t>
            </a:r>
            <a:r>
              <a:rPr lang="en-GB" dirty="0"/>
              <a:t>) </a:t>
            </a:r>
            <a:br>
              <a:rPr lang="el-GR" dirty="0"/>
            </a:br>
            <a:endParaRPr lang="en-US" dirty="0"/>
          </a:p>
        </p:txBody>
      </p:sp>
    </p:spTree>
    <p:extLst>
      <p:ext uri="{BB962C8B-B14F-4D97-AF65-F5344CB8AC3E}">
        <p14:creationId xmlns:p14="http://schemas.microsoft.com/office/powerpoint/2010/main" val="1495814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79F6A-9728-48BE-60E8-A499BD75503A}"/>
              </a:ext>
            </a:extLst>
          </p:cNvPr>
          <p:cNvSpPr>
            <a:spLocks noGrp="1"/>
          </p:cNvSpPr>
          <p:nvPr>
            <p:ph type="title"/>
          </p:nvPr>
        </p:nvSpPr>
        <p:spPr/>
        <p:txBody>
          <a:bodyPr/>
          <a:lstStyle/>
          <a:p>
            <a:r>
              <a:rPr lang="en-US" dirty="0"/>
              <a:t>Margin of Error Example</a:t>
            </a:r>
          </a:p>
        </p:txBody>
      </p:sp>
      <p:sp>
        <p:nvSpPr>
          <p:cNvPr id="3" name="Content Placeholder 2">
            <a:extLst>
              <a:ext uri="{FF2B5EF4-FFF2-40B4-BE49-F238E27FC236}">
                <a16:creationId xmlns:a16="http://schemas.microsoft.com/office/drawing/2014/main" id="{3CB23B1A-B4DF-E831-04C0-3054CED70F59}"/>
              </a:ext>
            </a:extLst>
          </p:cNvPr>
          <p:cNvSpPr>
            <a:spLocks noGrp="1"/>
          </p:cNvSpPr>
          <p:nvPr>
            <p:ph idx="1"/>
          </p:nvPr>
        </p:nvSpPr>
        <p:spPr/>
        <p:txBody>
          <a:bodyPr/>
          <a:lstStyle/>
          <a:p>
            <a:r>
              <a:rPr lang="en-GB" b="0" i="0" u="none" strike="noStrike" dirty="0">
                <a:solidFill>
                  <a:srgbClr val="3D3B49"/>
                </a:solidFill>
                <a:effectLst/>
                <a:latin typeface="Noto serif" panose="02020600060500020200" pitchFamily="18" charset="0"/>
              </a:rPr>
              <a:t>Recall that our sample of 31 golden retrievers has a mean of 64.408 and standard deviation of 2.05. The formula to get this margin of error is:</a:t>
            </a:r>
            <a:endParaRPr lang="en-US" dirty="0"/>
          </a:p>
        </p:txBody>
      </p:sp>
      <p:pic>
        <p:nvPicPr>
          <p:cNvPr id="5" name="Picture 4" descr="Text&#10;&#10;Description automatically generated">
            <a:extLst>
              <a:ext uri="{FF2B5EF4-FFF2-40B4-BE49-F238E27FC236}">
                <a16:creationId xmlns:a16="http://schemas.microsoft.com/office/drawing/2014/main" id="{A2506B0E-0103-2D63-9C39-62C4AE99E570}"/>
              </a:ext>
            </a:extLst>
          </p:cNvPr>
          <p:cNvPicPr>
            <a:picLocks noChangeAspect="1"/>
          </p:cNvPicPr>
          <p:nvPr/>
        </p:nvPicPr>
        <p:blipFill rotWithShape="1">
          <a:blip r:embed="rId2"/>
          <a:srcRect t="1127"/>
          <a:stretch/>
        </p:blipFill>
        <p:spPr>
          <a:xfrm>
            <a:off x="2241268" y="3043989"/>
            <a:ext cx="4159532" cy="3166968"/>
          </a:xfrm>
          <a:prstGeom prst="rect">
            <a:avLst/>
          </a:prstGeom>
        </p:spPr>
      </p:pic>
    </p:spTree>
    <p:extLst>
      <p:ext uri="{BB962C8B-B14F-4D97-AF65-F5344CB8AC3E}">
        <p14:creationId xmlns:p14="http://schemas.microsoft.com/office/powerpoint/2010/main" val="328639802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{F5569F6B-45B2-284A-BAFC-1AF5BB55197B}tf10001060_mac</Template>
  <TotalTime>6501</TotalTime>
  <Words>2191</Words>
  <Application>Microsoft Macintosh PowerPoint</Application>
  <PresentationFormat>Widescreen</PresentationFormat>
  <Paragraphs>134</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Neue Helvetica W01</vt:lpstr>
      <vt:lpstr>Noto Serif</vt:lpstr>
      <vt:lpstr>Noto Serif</vt:lpstr>
      <vt:lpstr>Open Sans</vt:lpstr>
      <vt:lpstr>Trebuchet MS</vt:lpstr>
      <vt:lpstr>Wingdings 3</vt:lpstr>
      <vt:lpstr>Facet</vt:lpstr>
      <vt:lpstr>Inferential Statistics </vt:lpstr>
      <vt:lpstr>Learning Outcomes </vt:lpstr>
      <vt:lpstr>What is Inferential statistics?  </vt:lpstr>
      <vt:lpstr>The Central Limit theorem </vt:lpstr>
      <vt:lpstr>Larger sample sizes approach Normal Distribution </vt:lpstr>
      <vt:lpstr>Confidence Interval</vt:lpstr>
      <vt:lpstr>Margin of Error</vt:lpstr>
      <vt:lpstr>How to calculate Critical Z value for a given confidence level </vt:lpstr>
      <vt:lpstr>Margin of Error Example</vt:lpstr>
      <vt:lpstr>PowerPoint Presentation</vt:lpstr>
      <vt:lpstr>Example</vt:lpstr>
      <vt:lpstr>Solution </vt:lpstr>
      <vt:lpstr>Understanding P- values </vt:lpstr>
      <vt:lpstr>P-value</vt:lpstr>
      <vt:lpstr>Alpha values</vt:lpstr>
      <vt:lpstr>How are P-values calculated? </vt:lpstr>
      <vt:lpstr>PowerPoint Presentation</vt:lpstr>
      <vt:lpstr>Hypothesis Testing </vt:lpstr>
      <vt:lpstr>PowerPoint Presentation</vt:lpstr>
      <vt:lpstr>Examples</vt:lpstr>
      <vt:lpstr>Understanding Hypothesis testing </vt:lpstr>
      <vt:lpstr>Understanding Hypothesis testing </vt:lpstr>
      <vt:lpstr>PowerPoint Presentation</vt:lpstr>
      <vt:lpstr>One tailed test </vt:lpstr>
      <vt:lpstr>One tailed test </vt:lpstr>
      <vt:lpstr>Python code for getting x-value with 5% of area behind it </vt:lpstr>
      <vt:lpstr>One tailed test </vt:lpstr>
      <vt:lpstr>PowerPoint Presentation</vt:lpstr>
      <vt:lpstr>Two – Tailed test </vt:lpstr>
      <vt:lpstr>Two Tailed test example</vt:lpstr>
      <vt:lpstr>Two Tailed test</vt:lpstr>
      <vt:lpstr>PowerPoint Presentation</vt:lpstr>
      <vt:lpstr>Calculating a range for a statistical significance of 5% </vt:lpstr>
      <vt:lpstr>Results </vt:lpstr>
      <vt:lpstr>What about the P value? </vt:lpstr>
      <vt:lpstr>Errors </vt:lpstr>
      <vt:lpstr>Errors</vt:lpstr>
      <vt:lpstr>Example</vt:lpstr>
      <vt:lpstr>Any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Inferential Statistics </dc:title>
  <dc:creator>rabail qureshi</dc:creator>
  <cp:lastModifiedBy>rabail qureshi</cp:lastModifiedBy>
  <cp:revision>8</cp:revision>
  <dcterms:created xsi:type="dcterms:W3CDTF">2023-01-17T21:49:43Z</dcterms:created>
  <dcterms:modified xsi:type="dcterms:W3CDTF">2023-02-13T13:02:24Z</dcterms:modified>
</cp:coreProperties>
</file>